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7" r:id="rId5"/>
    <p:sldId id="286" r:id="rId6"/>
    <p:sldId id="258" r:id="rId7"/>
    <p:sldId id="288" r:id="rId8"/>
    <p:sldId id="275" r:id="rId9"/>
    <p:sldId id="276" r:id="rId10"/>
    <p:sldId id="277" r:id="rId11"/>
    <p:sldId id="278" r:id="rId12"/>
    <p:sldId id="285" r:id="rId13"/>
    <p:sldId id="287" r:id="rId14"/>
    <p:sldId id="281" r:id="rId15"/>
    <p:sldId id="283" r:id="rId16"/>
    <p:sldId id="284"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325" userDrawn="1">
          <p15:clr>
            <a:srgbClr val="A4A3A4"/>
          </p15:clr>
        </p15:guide>
        <p15:guide id="3" orient="horz" pos="323" userDrawn="1">
          <p15:clr>
            <a:srgbClr val="A4A3A4"/>
          </p15:clr>
        </p15:guide>
        <p15:guide id="4" orient="horz" pos="4020" userDrawn="1">
          <p15:clr>
            <a:srgbClr val="A4A3A4"/>
          </p15:clr>
        </p15:guide>
        <p15:guide id="5" pos="7333" userDrawn="1">
          <p15:clr>
            <a:srgbClr val="A4A3A4"/>
          </p15:clr>
        </p15:guide>
        <p15:guide id="6" orient="horz" pos="2183" userDrawn="1">
          <p15:clr>
            <a:srgbClr val="A4A3A4"/>
          </p15:clr>
        </p15:guide>
        <p15:guide id="7" pos="41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7E"/>
    <a:srgbClr val="FF3F49"/>
    <a:srgbClr val="D3B997"/>
    <a:srgbClr val="993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797D97-C0FB-E156-4F3F-D5E0ED327F3F}" v="5" dt="2025-05-05T00:18:04.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73" autoAdjust="0"/>
    <p:restoredTop sz="94660"/>
  </p:normalViewPr>
  <p:slideViewPr>
    <p:cSldViewPr snapToGrid="0">
      <p:cViewPr>
        <p:scale>
          <a:sx n="89" d="100"/>
          <a:sy n="89" d="100"/>
        </p:scale>
        <p:origin x="664" y="216"/>
      </p:cViewPr>
      <p:guideLst>
        <p:guide pos="3840"/>
        <p:guide pos="325"/>
        <p:guide orient="horz" pos="323"/>
        <p:guide orient="horz" pos="4020"/>
        <p:guide pos="7333"/>
        <p:guide orient="horz" pos="2183"/>
        <p:guide pos="415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50318-1426-8B4C-8A32-905FA4E14106}"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5C55B-A0D4-FF44-A88D-4C369AD57AD9}" type="slidenum">
              <a:rPr lang="en-US" smtClean="0"/>
              <a:t>‹#›</a:t>
            </a:fld>
            <a:endParaRPr lang="en-US"/>
          </a:p>
        </p:txBody>
      </p:sp>
    </p:spTree>
    <p:extLst>
      <p:ext uri="{BB962C8B-B14F-4D97-AF65-F5344CB8AC3E}">
        <p14:creationId xmlns:p14="http://schemas.microsoft.com/office/powerpoint/2010/main" val="2199987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DC848-572D-654A-812F-8EAEF7024AEF}" type="slidenum">
              <a:rPr lang="en-US" smtClean="0"/>
              <a:t>2</a:t>
            </a:fld>
            <a:endParaRPr lang="en-US"/>
          </a:p>
        </p:txBody>
      </p:sp>
    </p:spTree>
    <p:extLst>
      <p:ext uri="{BB962C8B-B14F-4D97-AF65-F5344CB8AC3E}">
        <p14:creationId xmlns:p14="http://schemas.microsoft.com/office/powerpoint/2010/main" val="549080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BFEA-D6ED-AF1C-18BE-229583BBEB16}"/>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7FD933C9-BF40-E156-7BC9-140262BD9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A9F27CE-1249-A842-A969-E3758084142A}"/>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0AE8A24A-D3E7-A6D3-FAE3-7A64DFDA551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B2C3ED-1993-CC01-50C5-1CFC27B31FA9}"/>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12126466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6094-B082-3FD4-8A6A-632FB766D71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AFFCE1A-BDF6-CD34-1276-D7C416E64F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E19E948-2AEB-47B2-D017-4A15CDEB4FB1}"/>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CA3976DA-28C2-D141-DBF3-96F279BE5A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B330EE0-BD2B-E66D-9891-FCBAEBE7E594}"/>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3219963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4348E2-4998-CBDD-40B9-1673C22533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6AFC47A-573B-4117-7771-BABEFC88F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0118694-C96E-91D2-E3D3-AF20E70269B0}"/>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08967AA0-B5FE-0AC1-2242-2F78BA0F280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C7FC6EA-1FD7-3426-EC6E-2B1B160697BE}"/>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1808478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3FA53-B839-91E1-EA3A-5F892135345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183D40B-3F6E-1998-2901-6EA0462721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CF9EA5F-54B1-F4E3-CE51-E9FB126DEDFF}"/>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AAE31A6A-61E7-AEC9-09B0-FB9623650F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289CC8A-FA39-C703-6406-F1D864055105}"/>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43173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E6E0-9871-991B-8072-B2DBFDECB8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F132D2A-6991-BA49-F091-9A668F3E97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7481D-1F54-7CE3-8062-1C702F541AD6}"/>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42473AE7-54CD-8C87-FA92-02BEC1FD1AB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BA2B4F-11B5-B98F-B61F-9398EBB6D8A5}"/>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232277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EE22-BF25-EBE6-F081-457766D1FDD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4C5B29E-DB03-805C-CC09-D6A8AC35B5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98F51E4-A005-4E01-9154-F62455184C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137960A-1A70-D461-36ED-F472F1AB44EA}"/>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6" name="Footer Placeholder 5">
            <a:extLst>
              <a:ext uri="{FF2B5EF4-FFF2-40B4-BE49-F238E27FC236}">
                <a16:creationId xmlns:a16="http://schemas.microsoft.com/office/drawing/2014/main" id="{6F2B7D6F-5CFC-CCBA-D492-732EF7D0BF1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04BB42-64BC-171A-FB96-356A645D438C}"/>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92663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69413-F146-4FAD-E8FB-7BB2D50F72D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8E6A204-F067-D3B5-C04B-D8CA7C7A2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135E9E-3857-E559-68B4-9E5C133E57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31A22CD-1E99-BD7F-4235-33238C9D6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8E1F4F-1DBF-16B2-26BD-089BEB4A67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7D524E3-882A-E7C1-7B72-E8B6BCEB2CE8}"/>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8" name="Footer Placeholder 7">
            <a:extLst>
              <a:ext uri="{FF2B5EF4-FFF2-40B4-BE49-F238E27FC236}">
                <a16:creationId xmlns:a16="http://schemas.microsoft.com/office/drawing/2014/main" id="{D4A02795-3649-B2CF-69E7-A1C9658E6CE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BDB03FA-E957-3395-9C61-48D0ADEE1688}"/>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26328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C25E-D2A2-3C83-6226-D6AB237E336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C1BDCC3-919E-EF3C-81DC-A8ED8A544D19}"/>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4" name="Footer Placeholder 3">
            <a:extLst>
              <a:ext uri="{FF2B5EF4-FFF2-40B4-BE49-F238E27FC236}">
                <a16:creationId xmlns:a16="http://schemas.microsoft.com/office/drawing/2014/main" id="{3B426010-0BA8-574D-54C0-D9854E48591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11BDF9A-4D11-03BC-0574-DE4DB8F3C449}"/>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59161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8CF758-489A-3D20-549B-F7F45023EB40}"/>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3" name="Footer Placeholder 2">
            <a:extLst>
              <a:ext uri="{FF2B5EF4-FFF2-40B4-BE49-F238E27FC236}">
                <a16:creationId xmlns:a16="http://schemas.microsoft.com/office/drawing/2014/main" id="{7AB5DB7A-FA16-0F19-FB0B-7DCB1FFE804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8FBF27A-393D-0FEC-0A7B-ED23FC96F436}"/>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341989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465D-7450-8CED-1231-4B32C78EC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47E0DB8-21F2-3448-F2F4-DC28890C1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1BD1A53-73E7-E125-0DE8-5EABABA2F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427CB-5E6B-BF6D-7086-C5EBB8308F38}"/>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6" name="Footer Placeholder 5">
            <a:extLst>
              <a:ext uri="{FF2B5EF4-FFF2-40B4-BE49-F238E27FC236}">
                <a16:creationId xmlns:a16="http://schemas.microsoft.com/office/drawing/2014/main" id="{BDCC4CBE-32FD-8E0B-8D8A-95C0B853D45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0F2C951-5EB4-5C07-2EA7-0FB3C0DEE117}"/>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420668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D03F-6FE9-84B6-D57A-34A613A6C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6FA7B19-F441-44CE-3D65-109228733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ED66373-F7AF-DBAC-99ED-6EA42FD400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6F055-3D3E-3909-D67C-7CC55D065512}"/>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6" name="Footer Placeholder 5">
            <a:extLst>
              <a:ext uri="{FF2B5EF4-FFF2-40B4-BE49-F238E27FC236}">
                <a16:creationId xmlns:a16="http://schemas.microsoft.com/office/drawing/2014/main" id="{75B2C96A-A6B3-B75E-C226-A9FA1C091E8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A2C3E8D-CFB3-4FC8-F010-ADB1D7BAB7EA}"/>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388616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511AE-D590-0B58-6892-8AE0A73B2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19934F64-6F86-3DD1-FB5F-18CC0667A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35631A1C-CAF7-D601-B0D4-F0F3F7DF5A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5A84CA6C-8CD6-9B6E-3458-2B15110D48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27B37210-FCC5-0780-0C86-6DC072FF4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88E2C9-D7D5-4744-BB7D-4743EAF9B888}" type="slidenum">
              <a:rPr lang="en-AU" smtClean="0"/>
              <a:t>‹#›</a:t>
            </a:fld>
            <a:endParaRPr lang="en-AU"/>
          </a:p>
        </p:txBody>
      </p:sp>
    </p:spTree>
    <p:extLst>
      <p:ext uri="{BB962C8B-B14F-4D97-AF65-F5344CB8AC3E}">
        <p14:creationId xmlns:p14="http://schemas.microsoft.com/office/powerpoint/2010/main" val="3981342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800" b="0" i="0" kern="1200">
          <a:solidFill>
            <a:schemeClr val="tx1"/>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a8oKNd3DsvI"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hyperlink" Target="http://www.milimili.com.au/servic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www.youtube.com/watch?v=r-cFM-3L38l&amp;t=2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826E1B-5BB7-21C3-6962-C0D1F9A1CF6D}"/>
              </a:ext>
            </a:extLst>
          </p:cNvPr>
          <p:cNvSpPr/>
          <p:nvPr/>
        </p:nvSpPr>
        <p:spPr>
          <a:xfrm>
            <a:off x="0" y="0"/>
            <a:ext cx="12192000" cy="6858000"/>
          </a:xfrm>
          <a:prstGeom prst="rect">
            <a:avLst/>
          </a:prstGeom>
          <a:solidFill>
            <a:srgbClr val="FF3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09BEDF8-75FE-8B48-AD16-EDA89BC733E7}"/>
              </a:ext>
            </a:extLst>
          </p:cNvPr>
          <p:cNvPicPr>
            <a:picLocks noChangeAspect="1"/>
          </p:cNvPicPr>
          <p:nvPr/>
        </p:nvPicPr>
        <p:blipFill>
          <a:blip r:embed="rId2"/>
          <a:srcRect l="11269" t="793" r="6042" b="4564"/>
          <a:stretch/>
        </p:blipFill>
        <p:spPr>
          <a:xfrm>
            <a:off x="6618691" y="1231900"/>
            <a:ext cx="5149850" cy="5149850"/>
          </a:xfrm>
          <a:custGeom>
            <a:avLst/>
            <a:gdLst>
              <a:gd name="connsiteX0" fmla="*/ 2574925 w 5149850"/>
              <a:gd name="connsiteY0" fmla="*/ 0 h 5149850"/>
              <a:gd name="connsiteX1" fmla="*/ 5149850 w 5149850"/>
              <a:gd name="connsiteY1" fmla="*/ 2574925 h 5149850"/>
              <a:gd name="connsiteX2" fmla="*/ 5149850 w 5149850"/>
              <a:gd name="connsiteY2" fmla="*/ 5149850 h 5149850"/>
              <a:gd name="connsiteX3" fmla="*/ 0 w 5149850"/>
              <a:gd name="connsiteY3" fmla="*/ 5149850 h 5149850"/>
              <a:gd name="connsiteX4" fmla="*/ 0 w 5149850"/>
              <a:gd name="connsiteY4" fmla="*/ 2574925 h 5149850"/>
              <a:gd name="connsiteX5" fmla="*/ 2574925 w 5149850"/>
              <a:gd name="connsiteY5"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9850" h="5149850">
                <a:moveTo>
                  <a:pt x="2574925" y="0"/>
                </a:moveTo>
                <a:cubicBezTo>
                  <a:pt x="3997017" y="0"/>
                  <a:pt x="5149850" y="1152833"/>
                  <a:pt x="5149850" y="2574925"/>
                </a:cubicBezTo>
                <a:lnTo>
                  <a:pt x="5149850" y="5149850"/>
                </a:lnTo>
                <a:lnTo>
                  <a:pt x="0" y="5149850"/>
                </a:lnTo>
                <a:lnTo>
                  <a:pt x="0" y="2574925"/>
                </a:lnTo>
                <a:cubicBezTo>
                  <a:pt x="0" y="1152833"/>
                  <a:pt x="1152833" y="0"/>
                  <a:pt x="2574925" y="0"/>
                </a:cubicBezTo>
                <a:close/>
              </a:path>
            </a:pathLst>
          </a:custGeom>
        </p:spPr>
      </p:pic>
      <p:sp>
        <p:nvSpPr>
          <p:cNvPr id="3" name="TextBox 2">
            <a:extLst>
              <a:ext uri="{FF2B5EF4-FFF2-40B4-BE49-F238E27FC236}">
                <a16:creationId xmlns:a16="http://schemas.microsoft.com/office/drawing/2014/main" id="{29D94AF0-5AAE-EC90-EBE1-932343E9D303}"/>
              </a:ext>
            </a:extLst>
          </p:cNvPr>
          <p:cNvSpPr txBox="1"/>
          <p:nvPr/>
        </p:nvSpPr>
        <p:spPr>
          <a:xfrm>
            <a:off x="423459" y="395266"/>
            <a:ext cx="6670717" cy="2262158"/>
          </a:xfrm>
          <a:prstGeom prst="rect">
            <a:avLst/>
          </a:prstGeom>
          <a:noFill/>
        </p:spPr>
        <p:txBody>
          <a:bodyPr wrap="square" rtlCol="0">
            <a:spAutoFit/>
          </a:bodyPr>
          <a:lstStyle/>
          <a:p>
            <a:r>
              <a:rPr lang="en-US" sz="4700" dirty="0">
                <a:solidFill>
                  <a:schemeClr val="bg1"/>
                </a:solidFill>
                <a:latin typeface="Poppins" pitchFamily="2" charset="77"/>
                <a:cs typeface="Poppins" pitchFamily="2" charset="77"/>
              </a:rPr>
              <a:t>Self-determination and Autonomy</a:t>
            </a:r>
            <a:br>
              <a:rPr lang="en-US" sz="4700" dirty="0">
                <a:solidFill>
                  <a:schemeClr val="bg1"/>
                </a:solidFill>
                <a:latin typeface="Poppins" pitchFamily="2" charset="77"/>
                <a:cs typeface="Poppins" pitchFamily="2" charset="77"/>
              </a:rPr>
            </a:br>
            <a:r>
              <a:rPr lang="en-US" sz="4700" dirty="0">
                <a:solidFill>
                  <a:schemeClr val="bg1"/>
                </a:solidFill>
                <a:latin typeface="Poppins" pitchFamily="2" charset="77"/>
                <a:cs typeface="Poppins" pitchFamily="2" charset="77"/>
              </a:rPr>
              <a:t>– Site Study</a:t>
            </a:r>
            <a:endParaRPr lang="en-AU" sz="4700" dirty="0">
              <a:solidFill>
                <a:schemeClr val="bg1"/>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FA21E120-C355-BD99-B8DB-B1A8A7D3DF36}"/>
              </a:ext>
            </a:extLst>
          </p:cNvPr>
          <p:cNvSpPr txBox="1"/>
          <p:nvPr/>
        </p:nvSpPr>
        <p:spPr>
          <a:xfrm>
            <a:off x="418329" y="5417117"/>
            <a:ext cx="6159914" cy="246221"/>
          </a:xfrm>
          <a:prstGeom prst="rect">
            <a:avLst/>
          </a:prstGeom>
          <a:noFill/>
        </p:spPr>
        <p:txBody>
          <a:bodyPr wrap="square" rtlCol="0">
            <a:spAutoFit/>
          </a:bodyPr>
          <a:lstStyle/>
          <a:p>
            <a:r>
              <a:rPr lang="en-US" sz="1000" dirty="0">
                <a:solidFill>
                  <a:schemeClr val="bg1"/>
                </a:solidFill>
              </a:rPr>
              <a:t>Bottom: Survival Memorial Site at Illoura Reserve (Site 1),  picture by Bronwyn Touhy 2019 </a:t>
            </a:r>
            <a:endParaRPr lang="en-AU" sz="1000" dirty="0">
              <a:solidFill>
                <a:schemeClr val="bg1"/>
              </a:solidFill>
            </a:endParaRPr>
          </a:p>
        </p:txBody>
      </p:sp>
      <p:pic>
        <p:nvPicPr>
          <p:cNvPr id="5" name="Picture 4">
            <a:extLst>
              <a:ext uri="{FF2B5EF4-FFF2-40B4-BE49-F238E27FC236}">
                <a16:creationId xmlns:a16="http://schemas.microsoft.com/office/drawing/2014/main" id="{973887E2-641E-1C31-012E-48F510366CBD}"/>
              </a:ext>
            </a:extLst>
          </p:cNvPr>
          <p:cNvPicPr>
            <a:picLocks noChangeAspect="1"/>
          </p:cNvPicPr>
          <p:nvPr/>
        </p:nvPicPr>
        <p:blipFill>
          <a:blip r:embed="rId3"/>
          <a:stretch>
            <a:fillRect/>
          </a:stretch>
        </p:blipFill>
        <p:spPr>
          <a:xfrm>
            <a:off x="9798472" y="512763"/>
            <a:ext cx="1842666" cy="1857526"/>
          </a:xfrm>
          <a:prstGeom prst="rect">
            <a:avLst/>
          </a:prstGeom>
        </p:spPr>
      </p:pic>
      <p:sp>
        <p:nvSpPr>
          <p:cNvPr id="7" name="TextBox 6">
            <a:extLst>
              <a:ext uri="{FF2B5EF4-FFF2-40B4-BE49-F238E27FC236}">
                <a16:creationId xmlns:a16="http://schemas.microsoft.com/office/drawing/2014/main" id="{A3277486-1586-07B5-E9CB-ABBA55C19C6B}"/>
              </a:ext>
            </a:extLst>
          </p:cNvPr>
          <p:cNvSpPr txBox="1"/>
          <p:nvPr/>
        </p:nvSpPr>
        <p:spPr>
          <a:xfrm>
            <a:off x="418329" y="5226450"/>
            <a:ext cx="4320648" cy="246221"/>
          </a:xfrm>
          <a:prstGeom prst="rect">
            <a:avLst/>
          </a:prstGeom>
          <a:noFill/>
        </p:spPr>
        <p:txBody>
          <a:bodyPr wrap="square" rtlCol="0">
            <a:spAutoFit/>
          </a:bodyPr>
          <a:lstStyle/>
          <a:p>
            <a:r>
              <a:rPr lang="en-US" sz="1000" dirty="0">
                <a:solidFill>
                  <a:schemeClr val="bg1"/>
                </a:solidFill>
              </a:rPr>
              <a:t>Top: Modern interpretation of the Aboriginal Flag source unknown   </a:t>
            </a:r>
            <a:endParaRPr lang="en-AU" sz="1000" dirty="0">
              <a:solidFill>
                <a:schemeClr val="bg1"/>
              </a:solidFill>
            </a:endParaRPr>
          </a:p>
        </p:txBody>
      </p:sp>
      <p:sp>
        <p:nvSpPr>
          <p:cNvPr id="13" name="TextBox 12">
            <a:extLst>
              <a:ext uri="{FF2B5EF4-FFF2-40B4-BE49-F238E27FC236}">
                <a16:creationId xmlns:a16="http://schemas.microsoft.com/office/drawing/2014/main" id="{CB3C80A9-448A-D8D7-23FD-5FF9F454AE52}"/>
              </a:ext>
            </a:extLst>
          </p:cNvPr>
          <p:cNvSpPr txBox="1"/>
          <p:nvPr/>
        </p:nvSpPr>
        <p:spPr>
          <a:xfrm>
            <a:off x="418329" y="2848091"/>
            <a:ext cx="5345657" cy="461665"/>
          </a:xfrm>
          <a:prstGeom prst="rect">
            <a:avLst/>
          </a:prstGeom>
          <a:noFill/>
        </p:spPr>
        <p:txBody>
          <a:bodyPr wrap="square">
            <a:spAutoFit/>
          </a:bodyPr>
          <a:lstStyle/>
          <a:p>
            <a:r>
              <a:rPr lang="en-US" sz="2400" dirty="0">
                <a:solidFill>
                  <a:schemeClr val="bg1"/>
                </a:solidFill>
                <a:latin typeface="Poppins" pitchFamily="2" charset="77"/>
                <a:cs typeface="Poppins" pitchFamily="2" charset="77"/>
              </a:rPr>
              <a:t>Survival Memorials </a:t>
            </a:r>
            <a:endParaRPr lang="en-AU" sz="2400" dirty="0">
              <a:solidFill>
                <a:schemeClr val="bg1"/>
              </a:solidFill>
              <a:latin typeface="Poppins" pitchFamily="2" charset="77"/>
              <a:cs typeface="Poppins" pitchFamily="2" charset="77"/>
            </a:endParaRPr>
          </a:p>
        </p:txBody>
      </p:sp>
      <p:pic>
        <p:nvPicPr>
          <p:cNvPr id="18" name="Picture 17" descr="A white symbols on a black background&#10;&#10;AI-generated content may be incorrect.">
            <a:extLst>
              <a:ext uri="{FF2B5EF4-FFF2-40B4-BE49-F238E27FC236}">
                <a16:creationId xmlns:a16="http://schemas.microsoft.com/office/drawing/2014/main" id="{46FCF6BF-DFE0-1A39-7609-318879431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80" y="5891215"/>
            <a:ext cx="3659515" cy="530511"/>
          </a:xfrm>
          <a:prstGeom prst="rect">
            <a:avLst/>
          </a:prstGeom>
        </p:spPr>
      </p:pic>
    </p:spTree>
    <p:extLst>
      <p:ext uri="{BB962C8B-B14F-4D97-AF65-F5344CB8AC3E}">
        <p14:creationId xmlns:p14="http://schemas.microsoft.com/office/powerpoint/2010/main" val="2166497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9B3B7E-6552-1965-3DF7-F9F2D3C6FC81}"/>
              </a:ext>
            </a:extLst>
          </p:cNvPr>
          <p:cNvPicPr>
            <a:picLocks noChangeAspect="1"/>
          </p:cNvPicPr>
          <p:nvPr/>
        </p:nvPicPr>
        <p:blipFill>
          <a:blip r:embed="rId2"/>
          <a:srcRect t="2307" r="5159"/>
          <a:stretch/>
        </p:blipFill>
        <p:spPr>
          <a:xfrm>
            <a:off x="3765176" y="0"/>
            <a:ext cx="8426824" cy="6858000"/>
          </a:xfrm>
          <a:prstGeom prst="rect">
            <a:avLst/>
          </a:prstGeom>
        </p:spPr>
      </p:pic>
      <p:sp>
        <p:nvSpPr>
          <p:cNvPr id="4" name="Rectangle 3">
            <a:extLst>
              <a:ext uri="{FF2B5EF4-FFF2-40B4-BE49-F238E27FC236}">
                <a16:creationId xmlns:a16="http://schemas.microsoft.com/office/drawing/2014/main" id="{65DC2441-529A-E321-7603-364C890154B6}"/>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AI-generated content may be incorrect.">
            <a:extLst>
              <a:ext uri="{FF2B5EF4-FFF2-40B4-BE49-F238E27FC236}">
                <a16:creationId xmlns:a16="http://schemas.microsoft.com/office/drawing/2014/main" id="{1B71C9AD-3D7F-8CFF-94D3-5FCFA6A3E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7" name="TextBox 6">
            <a:extLst>
              <a:ext uri="{FF2B5EF4-FFF2-40B4-BE49-F238E27FC236}">
                <a16:creationId xmlns:a16="http://schemas.microsoft.com/office/drawing/2014/main" id="{47C33F50-A7E9-8926-0A81-8735839165CA}"/>
              </a:ext>
            </a:extLst>
          </p:cNvPr>
          <p:cNvSpPr txBox="1"/>
          <p:nvPr/>
        </p:nvSpPr>
        <p:spPr>
          <a:xfrm>
            <a:off x="429197" y="1305341"/>
            <a:ext cx="5353038" cy="3970318"/>
          </a:xfrm>
          <a:prstGeom prst="rect">
            <a:avLst/>
          </a:prstGeom>
          <a:noFill/>
        </p:spPr>
        <p:txBody>
          <a:bodyPr wrap="square" rtlCol="0">
            <a:spAutoFit/>
          </a:bodyPr>
          <a:lstStyle/>
          <a:p>
            <a:r>
              <a:rPr lang="en-US" dirty="0">
                <a:latin typeface="Poppins Medium" pitchFamily="2" charset="77"/>
                <a:cs typeface="Poppins Medium" pitchFamily="2" charset="77"/>
              </a:rPr>
              <a:t>Survival memorials were a commitment in the Reconciliation Action Plan (RAP)</a:t>
            </a:r>
            <a:br>
              <a:rPr lang="en-US" dirty="0">
                <a:latin typeface="Poppins" pitchFamily="2" charset="77"/>
                <a:cs typeface="Poppins" pitchFamily="2" charset="77"/>
              </a:rPr>
            </a:br>
            <a:endParaRPr lang="en-US" dirty="0">
              <a:latin typeface="Poppins" pitchFamily="2" charset="77"/>
              <a:cs typeface="Poppins" pitchFamily="2" charset="77"/>
            </a:endParaRPr>
          </a:p>
          <a:p>
            <a:r>
              <a:rPr lang="en-US" dirty="0">
                <a:latin typeface="Poppins Medium" pitchFamily="2" charset="77"/>
                <a:cs typeface="Poppins Medium" pitchFamily="2" charset="77"/>
              </a:rPr>
              <a:t>New components to the park</a:t>
            </a:r>
          </a:p>
          <a:p>
            <a:pPr marL="285750" indent="-285750">
              <a:buFont typeface="Arial" panose="020B0604020202020204" pitchFamily="34" charset="0"/>
              <a:buChar char="•"/>
            </a:pPr>
            <a:r>
              <a:rPr lang="en-US" dirty="0">
                <a:latin typeface="Poppins" pitchFamily="2" charset="77"/>
                <a:cs typeface="Poppins" pitchFamily="2" charset="77"/>
              </a:rPr>
              <a:t>Drainage</a:t>
            </a:r>
          </a:p>
          <a:p>
            <a:pPr marL="285750" indent="-285750">
              <a:buFont typeface="Arial" panose="020B0604020202020204" pitchFamily="34" charset="0"/>
              <a:buChar char="•"/>
            </a:pPr>
            <a:r>
              <a:rPr lang="en-US" dirty="0">
                <a:latin typeface="Poppins" pitchFamily="2" charset="77"/>
                <a:cs typeface="Poppins" pitchFamily="2" charset="77"/>
              </a:rPr>
              <a:t>Landscaping </a:t>
            </a:r>
          </a:p>
          <a:p>
            <a:pPr marL="285750" indent="-285750">
              <a:buFont typeface="Arial" panose="020B0604020202020204" pitchFamily="34" charset="0"/>
              <a:buChar char="•"/>
            </a:pPr>
            <a:r>
              <a:rPr lang="en-US" dirty="0">
                <a:latin typeface="Poppins" pitchFamily="2" charset="77"/>
                <a:cs typeface="Poppins" pitchFamily="2" charset="77"/>
              </a:rPr>
              <a:t>Seating</a:t>
            </a:r>
          </a:p>
          <a:p>
            <a:pPr marL="285750" indent="-285750">
              <a:buFont typeface="Arial" panose="020B0604020202020204" pitchFamily="34" charset="0"/>
              <a:buChar char="•"/>
            </a:pPr>
            <a:r>
              <a:rPr lang="en-US" dirty="0">
                <a:latin typeface="Poppins" pitchFamily="2" charset="77"/>
                <a:cs typeface="Poppins" pitchFamily="2" charset="77"/>
              </a:rPr>
              <a:t>Mature Trees </a:t>
            </a:r>
            <a:br>
              <a:rPr lang="en-US" dirty="0">
                <a:latin typeface="Poppins" pitchFamily="2" charset="77"/>
                <a:cs typeface="Poppins" pitchFamily="2" charset="77"/>
              </a:rPr>
            </a:br>
            <a:endParaRPr lang="en-US" dirty="0">
              <a:latin typeface="Poppins" pitchFamily="2" charset="77"/>
              <a:cs typeface="Poppins" pitchFamily="2" charset="77"/>
            </a:endParaRPr>
          </a:p>
          <a:p>
            <a:r>
              <a:rPr lang="en-US" dirty="0">
                <a:latin typeface="Poppins Medium" pitchFamily="2" charset="77"/>
                <a:cs typeface="Poppins Medium" pitchFamily="2" charset="77"/>
              </a:rPr>
              <a:t>There was no loss during construction of the memorial of these </a:t>
            </a:r>
          </a:p>
          <a:p>
            <a:pPr marL="285750" indent="-285750">
              <a:buFont typeface="Arial" panose="020B0604020202020204" pitchFamily="34" charset="0"/>
              <a:buChar char="•"/>
            </a:pPr>
            <a:r>
              <a:rPr lang="en-US" dirty="0">
                <a:latin typeface="Poppins" pitchFamily="2" charset="77"/>
                <a:cs typeface="Poppins" pitchFamily="2" charset="77"/>
              </a:rPr>
              <a:t>No trees were removed </a:t>
            </a:r>
          </a:p>
          <a:p>
            <a:pPr marL="285750" indent="-285750">
              <a:buFont typeface="Arial" panose="020B0604020202020204" pitchFamily="34" charset="0"/>
              <a:buChar char="•"/>
            </a:pPr>
            <a:r>
              <a:rPr lang="en-US" dirty="0">
                <a:latin typeface="Poppins" pitchFamily="2" charset="77"/>
                <a:cs typeface="Poppins" pitchFamily="2" charset="77"/>
              </a:rPr>
              <a:t>No loss of roses </a:t>
            </a:r>
          </a:p>
          <a:p>
            <a:pPr marL="285750" indent="-285750">
              <a:buFont typeface="Arial" panose="020B0604020202020204" pitchFamily="34" charset="0"/>
              <a:buChar char="•"/>
            </a:pPr>
            <a:r>
              <a:rPr lang="en-US" dirty="0">
                <a:latin typeface="Poppins" pitchFamily="2" charset="77"/>
                <a:cs typeface="Poppins" pitchFamily="2" charset="77"/>
              </a:rPr>
              <a:t>Dirt and grass recycled within the park </a:t>
            </a:r>
            <a:endParaRPr lang="en-AU" dirty="0">
              <a:latin typeface="Poppins" pitchFamily="2" charset="77"/>
              <a:cs typeface="Poppins" pitchFamily="2" charset="77"/>
            </a:endParaRPr>
          </a:p>
        </p:txBody>
      </p:sp>
      <p:sp>
        <p:nvSpPr>
          <p:cNvPr id="10" name="TextBox 9">
            <a:extLst>
              <a:ext uri="{FF2B5EF4-FFF2-40B4-BE49-F238E27FC236}">
                <a16:creationId xmlns:a16="http://schemas.microsoft.com/office/drawing/2014/main" id="{8947288C-A57A-C570-4DD3-0DAEC3CA53BE}"/>
              </a:ext>
            </a:extLst>
          </p:cNvPr>
          <p:cNvSpPr txBox="1"/>
          <p:nvPr/>
        </p:nvSpPr>
        <p:spPr>
          <a:xfrm>
            <a:off x="429197" y="447518"/>
            <a:ext cx="3558819" cy="177875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dirty="0">
                <a:latin typeface="Poppins Medium" pitchFamily="2" charset="77"/>
                <a:ea typeface="+mj-ea"/>
                <a:cs typeface="Poppins Medium" pitchFamily="2" charset="77"/>
              </a:rPr>
              <a:t>Breaking Ground</a:t>
            </a:r>
          </a:p>
        </p:txBody>
      </p:sp>
      <p:sp>
        <p:nvSpPr>
          <p:cNvPr id="2" name="Rectangle 1">
            <a:extLst>
              <a:ext uri="{FF2B5EF4-FFF2-40B4-BE49-F238E27FC236}">
                <a16:creationId xmlns:a16="http://schemas.microsoft.com/office/drawing/2014/main" id="{9F2B1226-266E-B828-ACB6-D16CEAE81A0B}"/>
              </a:ext>
            </a:extLst>
          </p:cNvPr>
          <p:cNvSpPr/>
          <p:nvPr/>
        </p:nvSpPr>
        <p:spPr>
          <a:xfrm rot="10800000">
            <a:off x="6095997" y="4100512"/>
            <a:ext cx="6096001" cy="2757487"/>
          </a:xfrm>
          <a:prstGeom prst="rect">
            <a:avLst/>
          </a:prstGeom>
          <a:gradFill flip="none" rotWithShape="1">
            <a:gsLst>
              <a:gs pos="0">
                <a:schemeClr val="tx1">
                  <a:alpha val="32235"/>
                </a:schemeClr>
              </a:gs>
              <a:gs pos="50000">
                <a:schemeClr val="tx1">
                  <a:alpha val="15924"/>
                </a:schemeClr>
              </a:gs>
              <a:gs pos="100000">
                <a:schemeClr val="tx1">
                  <a:alpha val="0"/>
                </a:schemeClr>
              </a:gs>
            </a:gsLst>
            <a:lin ang="5400000" scaled="1"/>
            <a:tileRect/>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7F8EEB3-4AD8-6FD8-8ACB-0F06CDD95135}"/>
              </a:ext>
            </a:extLst>
          </p:cNvPr>
          <p:cNvSpPr txBox="1"/>
          <p:nvPr/>
        </p:nvSpPr>
        <p:spPr>
          <a:xfrm>
            <a:off x="6521823" y="6238198"/>
            <a:ext cx="5224169" cy="2308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Construction of Breathe  worksite –part of the timelapse photography of the process. </a:t>
            </a:r>
            <a:endParaRPr lang="en-AU" sz="9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3601709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D71456-5802-A79F-EBC3-E8A62A8DCF8E}"/>
              </a:ext>
            </a:extLst>
          </p:cNvPr>
          <p:cNvPicPr>
            <a:picLocks noChangeAspect="1"/>
          </p:cNvPicPr>
          <p:nvPr/>
        </p:nvPicPr>
        <p:blipFill>
          <a:blip r:embed="rId2"/>
          <a:srcRect l="8574" t="9142" r="4080"/>
          <a:stretch/>
        </p:blipFill>
        <p:spPr>
          <a:xfrm>
            <a:off x="0" y="0"/>
            <a:ext cx="12192001" cy="6950720"/>
          </a:xfrm>
          <a:prstGeom prst="rect">
            <a:avLst/>
          </a:prstGeom>
        </p:spPr>
      </p:pic>
      <p:sp>
        <p:nvSpPr>
          <p:cNvPr id="4" name="Text Placeholder 5">
            <a:extLst>
              <a:ext uri="{FF2B5EF4-FFF2-40B4-BE49-F238E27FC236}">
                <a16:creationId xmlns:a16="http://schemas.microsoft.com/office/drawing/2014/main" id="{EC11ACD3-8D20-53A3-90CD-072DF69DFE30}"/>
              </a:ext>
            </a:extLst>
          </p:cNvPr>
          <p:cNvSpPr txBox="1">
            <a:spLocks/>
          </p:cNvSpPr>
          <p:nvPr/>
        </p:nvSpPr>
        <p:spPr>
          <a:xfrm>
            <a:off x="422851" y="3876243"/>
            <a:ext cx="4702427" cy="63007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https://youtu.be/a8oKNd3DsvI</a:t>
            </a:r>
            <a:r>
              <a:rPr lang="en-US" sz="1800" dirty="0">
                <a:solidFill>
                  <a:schemeClr val="bg1"/>
                </a:solidFill>
                <a:latin typeface="Poppins" pitchFamily="2" charset="77"/>
                <a:cs typeface="Poppins" pitchFamily="2" charset="77"/>
              </a:rPr>
              <a:t> </a:t>
            </a:r>
          </a:p>
        </p:txBody>
      </p:sp>
      <p:sp>
        <p:nvSpPr>
          <p:cNvPr id="5" name="TextBox 4">
            <a:extLst>
              <a:ext uri="{FF2B5EF4-FFF2-40B4-BE49-F238E27FC236}">
                <a16:creationId xmlns:a16="http://schemas.microsoft.com/office/drawing/2014/main" id="{5F3C13D3-2E6B-761C-0FAA-40F5508CC4AC}"/>
              </a:ext>
            </a:extLst>
          </p:cNvPr>
          <p:cNvSpPr txBox="1"/>
          <p:nvPr/>
        </p:nvSpPr>
        <p:spPr>
          <a:xfrm>
            <a:off x="415529" y="2842549"/>
            <a:ext cx="5040392" cy="1184940"/>
          </a:xfrm>
          <a:prstGeom prst="rect">
            <a:avLst/>
          </a:prstGeom>
          <a:noFill/>
        </p:spPr>
        <p:txBody>
          <a:bodyPr wrap="square" rtlCol="0">
            <a:spAutoFit/>
          </a:bodyPr>
          <a:lstStyle/>
          <a:p>
            <a:r>
              <a:rPr lang="en-US" sz="4700" dirty="0">
                <a:solidFill>
                  <a:schemeClr val="bg1"/>
                </a:solidFill>
                <a:latin typeface="Poppins Medium" pitchFamily="2" charset="77"/>
                <a:cs typeface="Poppins Medium" pitchFamily="2" charset="77"/>
              </a:rPr>
              <a:t>Opening day</a:t>
            </a:r>
          </a:p>
          <a:p>
            <a:r>
              <a:rPr lang="en-US" sz="2400" dirty="0">
                <a:solidFill>
                  <a:schemeClr val="bg1"/>
                </a:solidFill>
                <a:latin typeface="Poppins Medium" pitchFamily="2" charset="77"/>
                <a:cs typeface="Poppins Medium" pitchFamily="2" charset="77"/>
              </a:rPr>
              <a:t>March 2024 </a:t>
            </a:r>
            <a:endParaRPr lang="en-AU" sz="2400" dirty="0">
              <a:solidFill>
                <a:schemeClr val="bg1"/>
              </a:solidFill>
              <a:latin typeface="Poppins Medium" pitchFamily="2" charset="77"/>
              <a:cs typeface="Poppins Medium" pitchFamily="2" charset="77"/>
            </a:endParaRPr>
          </a:p>
        </p:txBody>
      </p:sp>
      <p:sp>
        <p:nvSpPr>
          <p:cNvPr id="7" name="TextBox 6">
            <a:extLst>
              <a:ext uri="{FF2B5EF4-FFF2-40B4-BE49-F238E27FC236}">
                <a16:creationId xmlns:a16="http://schemas.microsoft.com/office/drawing/2014/main" id="{41EC3948-4374-3A0E-7DC2-E3D097D9D502}"/>
              </a:ext>
            </a:extLst>
          </p:cNvPr>
          <p:cNvSpPr txBox="1"/>
          <p:nvPr/>
        </p:nvSpPr>
        <p:spPr>
          <a:xfrm>
            <a:off x="6523613" y="6071031"/>
            <a:ext cx="5117526" cy="405490"/>
          </a:xfrm>
          <a:prstGeom prst="rect">
            <a:avLst/>
          </a:prstGeom>
          <a:noFill/>
        </p:spPr>
        <p:txBody>
          <a:bodyPr wrap="square" rtlCol="0">
            <a:spAutoFit/>
          </a:bodyPr>
          <a:lstStyle/>
          <a:p>
            <a:r>
              <a:rPr lang="en-US" sz="1000" dirty="0">
                <a:solidFill>
                  <a:schemeClr val="bg1"/>
                </a:solidFill>
                <a:latin typeface="Poppins" pitchFamily="2" charset="77"/>
                <a:cs typeface="Poppins" pitchFamily="2" charset="77"/>
              </a:rPr>
              <a:t>Community enjoying Opening Day of Breathe – by Nicole Monks &amp; Maddison Gibbs  picture taken by Shane </a:t>
            </a:r>
            <a:r>
              <a:rPr lang="en-US" sz="1000" dirty="0" err="1">
                <a:solidFill>
                  <a:schemeClr val="bg1"/>
                </a:solidFill>
                <a:latin typeface="Poppins" pitchFamily="2" charset="77"/>
                <a:cs typeface="Poppins" pitchFamily="2" charset="77"/>
              </a:rPr>
              <a:t>Rozario</a:t>
            </a:r>
            <a:endParaRPr lang="en-AU" sz="1000" dirty="0">
              <a:solidFill>
                <a:schemeClr val="bg1"/>
              </a:solidFill>
              <a:latin typeface="Poppins" pitchFamily="2" charset="77"/>
              <a:cs typeface="Poppins" pitchFamily="2" charset="77"/>
            </a:endParaRPr>
          </a:p>
        </p:txBody>
      </p:sp>
      <p:pic>
        <p:nvPicPr>
          <p:cNvPr id="9" name="Picture 8" descr="A white symbols on a black background&#10;&#10;AI-generated content may be incorrect.">
            <a:extLst>
              <a:ext uri="{FF2B5EF4-FFF2-40B4-BE49-F238E27FC236}">
                <a16:creationId xmlns:a16="http://schemas.microsoft.com/office/drawing/2014/main" id="{C7B0BE6F-133A-E59D-A783-7C0B55739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80" y="5891215"/>
            <a:ext cx="3659515" cy="530511"/>
          </a:xfrm>
          <a:prstGeom prst="rect">
            <a:avLst/>
          </a:prstGeom>
        </p:spPr>
      </p:pic>
    </p:spTree>
    <p:extLst>
      <p:ext uri="{BB962C8B-B14F-4D97-AF65-F5344CB8AC3E}">
        <p14:creationId xmlns:p14="http://schemas.microsoft.com/office/powerpoint/2010/main" val="320429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7D5ED-C4BD-7E2F-2E7E-6AC713FFAC5F}"/>
              </a:ext>
            </a:extLst>
          </p:cNvPr>
          <p:cNvPicPr>
            <a:picLocks noChangeAspect="1"/>
          </p:cNvPicPr>
          <p:nvPr/>
        </p:nvPicPr>
        <p:blipFill>
          <a:blip r:embed="rId2"/>
          <a:srcRect t="182" r="10367" b="5023"/>
          <a:stretch/>
        </p:blipFill>
        <p:spPr>
          <a:xfrm>
            <a:off x="3999993" y="1"/>
            <a:ext cx="8192007" cy="6858000"/>
          </a:xfrm>
          <a:prstGeom prst="rect">
            <a:avLst/>
          </a:prstGeom>
        </p:spPr>
      </p:pic>
      <p:sp>
        <p:nvSpPr>
          <p:cNvPr id="7" name="Rectangle 6">
            <a:extLst>
              <a:ext uri="{FF2B5EF4-FFF2-40B4-BE49-F238E27FC236}">
                <a16:creationId xmlns:a16="http://schemas.microsoft.com/office/drawing/2014/main" id="{CF46CC89-93E9-7ABF-C513-8AB814B9C5B6}"/>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AI-generated content may be incorrect.">
            <a:extLst>
              <a:ext uri="{FF2B5EF4-FFF2-40B4-BE49-F238E27FC236}">
                <a16:creationId xmlns:a16="http://schemas.microsoft.com/office/drawing/2014/main" id="{8BE68FEE-B20F-3E12-F88F-09C9AB305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3" name="TextBox 2">
            <a:extLst>
              <a:ext uri="{FF2B5EF4-FFF2-40B4-BE49-F238E27FC236}">
                <a16:creationId xmlns:a16="http://schemas.microsoft.com/office/drawing/2014/main" id="{7D16A32E-E811-1159-2CDF-EF82B74FA268}"/>
              </a:ext>
            </a:extLst>
          </p:cNvPr>
          <p:cNvSpPr txBox="1"/>
          <p:nvPr/>
        </p:nvSpPr>
        <p:spPr>
          <a:xfrm>
            <a:off x="390431" y="466956"/>
            <a:ext cx="7063721" cy="11592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kern="1200" dirty="0">
                <a:latin typeface="Poppins Medium" pitchFamily="2" charset="77"/>
                <a:ea typeface="+mj-ea"/>
                <a:cs typeface="Poppins Medium" pitchFamily="2" charset="77"/>
              </a:rPr>
              <a:t>Current Awards</a:t>
            </a:r>
            <a:br>
              <a:rPr lang="en-US" sz="2800" kern="1200" dirty="0">
                <a:latin typeface="Poppins Medium" pitchFamily="2" charset="77"/>
                <a:ea typeface="+mj-ea"/>
                <a:cs typeface="Poppins Medium" pitchFamily="2" charset="77"/>
              </a:rPr>
            </a:br>
            <a:r>
              <a:rPr lang="en-US" sz="2800" kern="1200" dirty="0">
                <a:latin typeface="Poppins Medium" pitchFamily="2" charset="77"/>
                <a:ea typeface="+mj-ea"/>
                <a:cs typeface="Poppins Medium" pitchFamily="2" charset="77"/>
              </a:rPr>
              <a:t>Won for ‘Breathe’  </a:t>
            </a:r>
          </a:p>
        </p:txBody>
      </p:sp>
      <p:sp>
        <p:nvSpPr>
          <p:cNvPr id="4" name="TextBox 3">
            <a:extLst>
              <a:ext uri="{FF2B5EF4-FFF2-40B4-BE49-F238E27FC236}">
                <a16:creationId xmlns:a16="http://schemas.microsoft.com/office/drawing/2014/main" id="{7156F39F-703B-7208-2EBB-87B3C93F4654}"/>
              </a:ext>
            </a:extLst>
          </p:cNvPr>
          <p:cNvSpPr txBox="1"/>
          <p:nvPr/>
        </p:nvSpPr>
        <p:spPr>
          <a:xfrm>
            <a:off x="390431" y="1656754"/>
            <a:ext cx="3609562" cy="2308324"/>
          </a:xfrm>
          <a:prstGeom prst="rect">
            <a:avLst/>
          </a:prstGeom>
          <a:noFill/>
        </p:spPr>
        <p:txBody>
          <a:bodyPr wrap="square" rtlCol="0">
            <a:spAutoFit/>
          </a:bodyPr>
          <a:lstStyle/>
          <a:p>
            <a:r>
              <a:rPr lang="en-US" dirty="0">
                <a:latin typeface="Poppins Medium" pitchFamily="2" charset="77"/>
                <a:cs typeface="Poppins Medium" pitchFamily="2" charset="77"/>
              </a:rPr>
              <a:t>Good Design Awards</a:t>
            </a:r>
            <a:br>
              <a:rPr lang="en-US" dirty="0">
                <a:latin typeface="Poppins" pitchFamily="2" charset="77"/>
                <a:cs typeface="Poppins" pitchFamily="2" charset="77"/>
              </a:rPr>
            </a:br>
            <a:r>
              <a:rPr lang="en-US" dirty="0">
                <a:latin typeface="Poppins" pitchFamily="2" charset="77"/>
                <a:cs typeface="Poppins" pitchFamily="2" charset="77"/>
              </a:rPr>
              <a:t> – Won by Nicole Monks &amp; Maddison Gibbs </a:t>
            </a:r>
          </a:p>
          <a:p>
            <a:endParaRPr lang="en-US" dirty="0">
              <a:latin typeface="Poppins" pitchFamily="2" charset="77"/>
              <a:cs typeface="Poppins" pitchFamily="2" charset="77"/>
            </a:endParaRPr>
          </a:p>
          <a:p>
            <a:endParaRPr lang="en-US" dirty="0">
              <a:latin typeface="Poppins" pitchFamily="2" charset="77"/>
              <a:cs typeface="Poppins" pitchFamily="2" charset="77"/>
            </a:endParaRPr>
          </a:p>
          <a:p>
            <a:r>
              <a:rPr lang="en-US" dirty="0">
                <a:latin typeface="Poppins Medium" pitchFamily="2" charset="77"/>
                <a:cs typeface="Poppins Medium" pitchFamily="2" charset="77"/>
              </a:rPr>
              <a:t>Keep Australia Beautiful </a:t>
            </a:r>
            <a:r>
              <a:rPr lang="en-US" dirty="0">
                <a:latin typeface="Poppins" pitchFamily="2" charset="77"/>
                <a:cs typeface="Poppins" pitchFamily="2" charset="77"/>
              </a:rPr>
              <a:t>Community Spirit Award </a:t>
            </a:r>
            <a:br>
              <a:rPr lang="en-US" dirty="0">
                <a:latin typeface="Poppins" pitchFamily="2" charset="77"/>
                <a:cs typeface="Poppins" pitchFamily="2" charset="77"/>
              </a:rPr>
            </a:br>
            <a:r>
              <a:rPr lang="en-US" dirty="0">
                <a:latin typeface="Poppins" pitchFamily="2" charset="77"/>
                <a:cs typeface="Poppins" pitchFamily="2" charset="77"/>
              </a:rPr>
              <a:t>– won by Inner West Council </a:t>
            </a:r>
            <a:endParaRPr lang="en-AU" dirty="0">
              <a:latin typeface="Poppins" pitchFamily="2" charset="77"/>
              <a:cs typeface="Poppins" pitchFamily="2" charset="77"/>
            </a:endParaRPr>
          </a:p>
        </p:txBody>
      </p:sp>
      <p:sp>
        <p:nvSpPr>
          <p:cNvPr id="6" name="Rectangle 5">
            <a:extLst>
              <a:ext uri="{FF2B5EF4-FFF2-40B4-BE49-F238E27FC236}">
                <a16:creationId xmlns:a16="http://schemas.microsoft.com/office/drawing/2014/main" id="{EAD41537-B255-5248-DBB6-7BE4C9CB6DD6}"/>
              </a:ext>
            </a:extLst>
          </p:cNvPr>
          <p:cNvSpPr/>
          <p:nvPr/>
        </p:nvSpPr>
        <p:spPr>
          <a:xfrm rot="10800000">
            <a:off x="6095999" y="4600575"/>
            <a:ext cx="6096001" cy="2257425"/>
          </a:xfrm>
          <a:prstGeom prst="rect">
            <a:avLst/>
          </a:prstGeom>
          <a:gradFill flip="none" rotWithShape="1">
            <a:gsLst>
              <a:gs pos="0">
                <a:schemeClr val="tx1">
                  <a:alpha val="32235"/>
                </a:schemeClr>
              </a:gs>
              <a:gs pos="50000">
                <a:schemeClr val="tx1">
                  <a:alpha val="15924"/>
                </a:schemeClr>
              </a:gs>
              <a:gs pos="100000">
                <a:schemeClr val="tx1">
                  <a:alpha val="0"/>
                </a:schemeClr>
              </a:gs>
            </a:gsLst>
            <a:lin ang="5400000" scaled="1"/>
            <a:tileRect/>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367382C-87CB-275F-EE79-8336DEC41CD3}"/>
              </a:ext>
            </a:extLst>
          </p:cNvPr>
          <p:cNvSpPr txBox="1"/>
          <p:nvPr/>
        </p:nvSpPr>
        <p:spPr>
          <a:xfrm>
            <a:off x="6501186" y="6093431"/>
            <a:ext cx="5154240" cy="3693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Keep Australia Beautiful Authority (EPA) Awards held at Penrith City Council 2024 picture taken by Simon </a:t>
            </a:r>
            <a:r>
              <a:rPr lang="en-US" sz="900" dirty="0" err="1">
                <a:solidFill>
                  <a:schemeClr val="bg1"/>
                </a:solidFill>
                <a:latin typeface="Poppins" pitchFamily="2" charset="77"/>
                <a:cs typeface="Poppins" pitchFamily="2" charset="77"/>
              </a:rPr>
              <a:t>Wa</a:t>
            </a:r>
            <a:r>
              <a:rPr lang="en-US" sz="900" dirty="0">
                <a:solidFill>
                  <a:schemeClr val="bg1"/>
                </a:solidFill>
                <a:latin typeface="Poppins" pitchFamily="2" charset="77"/>
                <a:cs typeface="Poppins" pitchFamily="2" charset="77"/>
              </a:rPr>
              <a:t>&amp; NSW Environmental </a:t>
            </a:r>
            <a:r>
              <a:rPr lang="en-US" sz="900" dirty="0" err="1">
                <a:solidFill>
                  <a:schemeClr val="bg1"/>
                </a:solidFill>
                <a:latin typeface="Poppins" pitchFamily="2" charset="77"/>
                <a:cs typeface="Poppins" pitchFamily="2" charset="77"/>
              </a:rPr>
              <a:t>tts</a:t>
            </a:r>
            <a:r>
              <a:rPr lang="en-US" sz="900" dirty="0">
                <a:solidFill>
                  <a:schemeClr val="bg1"/>
                </a:solidFill>
                <a:latin typeface="Poppins" pitchFamily="2" charset="77"/>
                <a:cs typeface="Poppins" pitchFamily="2" charset="77"/>
              </a:rPr>
              <a:t> 2024</a:t>
            </a:r>
          </a:p>
        </p:txBody>
      </p:sp>
    </p:spTree>
    <p:extLst>
      <p:ext uri="{BB962C8B-B14F-4D97-AF65-F5344CB8AC3E}">
        <p14:creationId xmlns:p14="http://schemas.microsoft.com/office/powerpoint/2010/main" val="3217167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68000-66B4-DEDA-D8C3-254149DA8416}"/>
              </a:ext>
            </a:extLst>
          </p:cNvPr>
          <p:cNvPicPr>
            <a:picLocks noChangeAspect="1"/>
          </p:cNvPicPr>
          <p:nvPr/>
        </p:nvPicPr>
        <p:blipFill>
          <a:blip r:embed="rId2"/>
          <a:srcRect l="13324" r="16440"/>
          <a:stretch/>
        </p:blipFill>
        <p:spPr>
          <a:xfrm>
            <a:off x="6096000" y="0"/>
            <a:ext cx="6096000" cy="6858000"/>
          </a:xfrm>
          <a:prstGeom prst="rect">
            <a:avLst/>
          </a:prstGeom>
        </p:spPr>
      </p:pic>
      <p:sp>
        <p:nvSpPr>
          <p:cNvPr id="8" name="Rectangle 7">
            <a:extLst>
              <a:ext uri="{FF2B5EF4-FFF2-40B4-BE49-F238E27FC236}">
                <a16:creationId xmlns:a16="http://schemas.microsoft.com/office/drawing/2014/main" id="{CE8B6FD7-CEBB-E83E-4C31-A6BBCDEFE4B0}"/>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AI-generated content may be incorrect.">
            <a:extLst>
              <a:ext uri="{FF2B5EF4-FFF2-40B4-BE49-F238E27FC236}">
                <a16:creationId xmlns:a16="http://schemas.microsoft.com/office/drawing/2014/main" id="{04478257-C235-605E-8644-A3BECA54C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3" name="TextBox 2">
            <a:extLst>
              <a:ext uri="{FF2B5EF4-FFF2-40B4-BE49-F238E27FC236}">
                <a16:creationId xmlns:a16="http://schemas.microsoft.com/office/drawing/2014/main" id="{7D16A32E-E811-1159-2CDF-EF82B74FA268}"/>
              </a:ext>
            </a:extLst>
          </p:cNvPr>
          <p:cNvSpPr txBox="1"/>
          <p:nvPr/>
        </p:nvSpPr>
        <p:spPr>
          <a:xfrm>
            <a:off x="420464" y="264595"/>
            <a:ext cx="5643436" cy="751817"/>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4000" dirty="0">
                <a:solidFill>
                  <a:schemeClr val="tx2"/>
                </a:solidFill>
                <a:latin typeface="Poppins Medium" pitchFamily="2" charset="77"/>
                <a:ea typeface="+mj-ea"/>
                <a:cs typeface="Poppins Medium" pitchFamily="2" charset="77"/>
              </a:rPr>
              <a:t>Current Community Use </a:t>
            </a:r>
            <a:endParaRPr lang="en-US" sz="4000" kern="1200" dirty="0">
              <a:solidFill>
                <a:schemeClr val="tx2"/>
              </a:solidFill>
              <a:latin typeface="Poppins Medium" pitchFamily="2" charset="77"/>
              <a:ea typeface="+mj-ea"/>
              <a:cs typeface="Poppins Medium" pitchFamily="2" charset="77"/>
            </a:endParaRPr>
          </a:p>
        </p:txBody>
      </p:sp>
      <p:sp>
        <p:nvSpPr>
          <p:cNvPr id="4" name="TextBox 3">
            <a:extLst>
              <a:ext uri="{FF2B5EF4-FFF2-40B4-BE49-F238E27FC236}">
                <a16:creationId xmlns:a16="http://schemas.microsoft.com/office/drawing/2014/main" id="{DC2FE30D-8E1C-2FAF-627C-288CBC1E72DF}"/>
              </a:ext>
            </a:extLst>
          </p:cNvPr>
          <p:cNvSpPr txBox="1"/>
          <p:nvPr/>
        </p:nvSpPr>
        <p:spPr>
          <a:xfrm>
            <a:off x="420463" y="4172917"/>
            <a:ext cx="4455459" cy="1077218"/>
          </a:xfrm>
          <a:prstGeom prst="rect">
            <a:avLst/>
          </a:prstGeom>
          <a:noFill/>
        </p:spPr>
        <p:txBody>
          <a:bodyPr wrap="square" rtlCol="0">
            <a:spAutoFit/>
          </a:bodyPr>
          <a:lstStyle/>
          <a:p>
            <a:r>
              <a:rPr lang="en-US" sz="1600" dirty="0">
                <a:latin typeface="Poppins" pitchFamily="2" charset="77"/>
                <a:cs typeface="Poppins" pitchFamily="2" charset="77"/>
              </a:rPr>
              <a:t>Quote – Mili Mili </a:t>
            </a:r>
          </a:p>
          <a:p>
            <a:r>
              <a:rPr lang="en-US" sz="1600" dirty="0">
                <a:latin typeface="Poppins" pitchFamily="2" charset="77"/>
                <a:cs typeface="Poppins" pitchFamily="2" charset="77"/>
              </a:rPr>
              <a:t>‘Connecting with the past, responding to the present to create a beautiful future for all’ </a:t>
            </a:r>
            <a:r>
              <a:rPr lang="en-US" sz="1600" dirty="0">
                <a:latin typeface="Poppins" pitchFamily="2" charset="77"/>
                <a:cs typeface="Poppins" pitchFamily="2" charset="77"/>
                <a:hlinkClick r:id="rId4">
                  <a:extLst>
                    <a:ext uri="{A12FA001-AC4F-418D-AE19-62706E023703}">
                      <ahyp:hlinkClr xmlns:ahyp="http://schemas.microsoft.com/office/drawing/2018/hyperlinkcolor" val="tx"/>
                    </a:ext>
                  </a:extLst>
                </a:hlinkClick>
              </a:rPr>
              <a:t>www.milimili.com.au/services</a:t>
            </a:r>
            <a:r>
              <a:rPr lang="en-US" sz="1600" dirty="0">
                <a:latin typeface="Poppins" pitchFamily="2" charset="77"/>
                <a:cs typeface="Poppins" pitchFamily="2" charset="77"/>
              </a:rPr>
              <a:t> </a:t>
            </a:r>
            <a:endParaRPr lang="en-AU" sz="1600" dirty="0">
              <a:latin typeface="Poppins" pitchFamily="2" charset="77"/>
              <a:cs typeface="Poppins" pitchFamily="2" charset="77"/>
            </a:endParaRPr>
          </a:p>
        </p:txBody>
      </p:sp>
      <p:sp>
        <p:nvSpPr>
          <p:cNvPr id="5" name="TextBox 4">
            <a:extLst>
              <a:ext uri="{FF2B5EF4-FFF2-40B4-BE49-F238E27FC236}">
                <a16:creationId xmlns:a16="http://schemas.microsoft.com/office/drawing/2014/main" id="{1B962861-7645-9FAC-D327-B59E174ED177}"/>
              </a:ext>
            </a:extLst>
          </p:cNvPr>
          <p:cNvSpPr txBox="1"/>
          <p:nvPr/>
        </p:nvSpPr>
        <p:spPr>
          <a:xfrm>
            <a:off x="420463" y="1580170"/>
            <a:ext cx="4770101"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Poppins" pitchFamily="2" charset="77"/>
                <a:cs typeface="Poppins" pitchFamily="2" charset="77"/>
              </a:rPr>
              <a:t>NSW Government Departments have had staff training regarding connecting to Country </a:t>
            </a:r>
          </a:p>
          <a:p>
            <a:pPr marL="285750" indent="-285750">
              <a:buFont typeface="Arial" panose="020B0604020202020204" pitchFamily="34" charset="0"/>
              <a:buChar char="•"/>
            </a:pPr>
            <a:r>
              <a:rPr lang="en-US" sz="1600" dirty="0">
                <a:latin typeface="Poppins" pitchFamily="2" charset="77"/>
                <a:cs typeface="Poppins" pitchFamily="2" charset="77"/>
              </a:rPr>
              <a:t>Inner West residents walk, rest, contemplate, reflect within the Memorial </a:t>
            </a:r>
          </a:p>
          <a:p>
            <a:pPr marL="285750" indent="-285750">
              <a:buFont typeface="Arial" panose="020B0604020202020204" pitchFamily="34" charset="0"/>
              <a:buChar char="•"/>
            </a:pPr>
            <a:r>
              <a:rPr lang="en-US" sz="1600" dirty="0">
                <a:latin typeface="Poppins" pitchFamily="2" charset="77"/>
                <a:cs typeface="Poppins" pitchFamily="2" charset="77"/>
              </a:rPr>
              <a:t>Inner West staff have chance to sit and reflect enjoy the sunshine </a:t>
            </a:r>
          </a:p>
          <a:p>
            <a:pPr marL="285750" indent="-285750">
              <a:buFont typeface="Arial" panose="020B0604020202020204" pitchFamily="34" charset="0"/>
              <a:buChar char="•"/>
            </a:pPr>
            <a:r>
              <a:rPr lang="en-US" sz="1600" dirty="0">
                <a:latin typeface="Poppins" pitchFamily="2" charset="77"/>
                <a:cs typeface="Poppins" pitchFamily="2" charset="77"/>
              </a:rPr>
              <a:t>Local Schools can arrange excursions and lessons to be held at the Memorial </a:t>
            </a:r>
            <a:endParaRPr lang="en-AU" sz="1600" dirty="0">
              <a:latin typeface="Poppins" pitchFamily="2" charset="77"/>
              <a:cs typeface="Poppins" pitchFamily="2" charset="77"/>
            </a:endParaRPr>
          </a:p>
        </p:txBody>
      </p:sp>
      <p:sp>
        <p:nvSpPr>
          <p:cNvPr id="6" name="Rectangle 5">
            <a:extLst>
              <a:ext uri="{FF2B5EF4-FFF2-40B4-BE49-F238E27FC236}">
                <a16:creationId xmlns:a16="http://schemas.microsoft.com/office/drawing/2014/main" id="{5E7CB326-39AB-CAB1-CD85-362BB7D502EB}"/>
              </a:ext>
            </a:extLst>
          </p:cNvPr>
          <p:cNvSpPr/>
          <p:nvPr/>
        </p:nvSpPr>
        <p:spPr>
          <a:xfrm>
            <a:off x="6095999" y="0"/>
            <a:ext cx="6096001" cy="2257425"/>
          </a:xfrm>
          <a:prstGeom prst="rect">
            <a:avLst/>
          </a:prstGeom>
          <a:gradFill flip="none" rotWithShape="1">
            <a:gsLst>
              <a:gs pos="0">
                <a:schemeClr val="tx1">
                  <a:alpha val="32235"/>
                </a:schemeClr>
              </a:gs>
              <a:gs pos="50000">
                <a:schemeClr val="tx1">
                  <a:alpha val="15924"/>
                </a:schemeClr>
              </a:gs>
              <a:gs pos="100000">
                <a:schemeClr val="tx1">
                  <a:alpha val="0"/>
                </a:schemeClr>
              </a:gs>
            </a:gsLst>
            <a:lin ang="5400000" scaled="1"/>
            <a:tileRect/>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9610668-034D-8ABB-C3AE-1DD95C153D7A}"/>
              </a:ext>
            </a:extLst>
          </p:cNvPr>
          <p:cNvSpPr txBox="1"/>
          <p:nvPr/>
        </p:nvSpPr>
        <p:spPr>
          <a:xfrm>
            <a:off x="6543673" y="435606"/>
            <a:ext cx="5224169" cy="3693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Aboriginal community, Councillors, Council Staff &amp; Residents at the opening of Breathe March 2024  picture taken by Shane  </a:t>
            </a:r>
            <a:r>
              <a:rPr lang="en-US" sz="900" dirty="0" err="1">
                <a:solidFill>
                  <a:schemeClr val="bg1"/>
                </a:solidFill>
                <a:latin typeface="Poppins" pitchFamily="2" charset="77"/>
                <a:cs typeface="Poppins" pitchFamily="2" charset="77"/>
              </a:rPr>
              <a:t>Rozario</a:t>
            </a:r>
            <a:r>
              <a:rPr lang="en-US" sz="900" dirty="0">
                <a:solidFill>
                  <a:schemeClr val="bg1"/>
                </a:solidFill>
                <a:latin typeface="Poppins" pitchFamily="2" charset="77"/>
                <a:cs typeface="Poppins" pitchFamily="2" charset="77"/>
              </a:rPr>
              <a:t> </a:t>
            </a:r>
            <a:endParaRPr lang="en-AU" sz="9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698724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F0FB6F-F06F-3863-4DED-77C54853499E}"/>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AI-generated content may be incorrect.">
            <a:extLst>
              <a:ext uri="{FF2B5EF4-FFF2-40B4-BE49-F238E27FC236}">
                <a16:creationId xmlns:a16="http://schemas.microsoft.com/office/drawing/2014/main" id="{4DFACAD2-CCE4-9214-3941-549D86FBB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3" name="Picture 2" descr="A couple of women walking on a sidewalk&#10;&#10;AI-generated content may be incorrect.">
            <a:extLst>
              <a:ext uri="{FF2B5EF4-FFF2-40B4-BE49-F238E27FC236}">
                <a16:creationId xmlns:a16="http://schemas.microsoft.com/office/drawing/2014/main" id="{75E9EF17-5739-044C-CE57-6EE26EBF6DB4}"/>
              </a:ext>
            </a:extLst>
          </p:cNvPr>
          <p:cNvPicPr>
            <a:picLocks noChangeAspect="1"/>
          </p:cNvPicPr>
          <p:nvPr/>
        </p:nvPicPr>
        <p:blipFill>
          <a:blip r:embed="rId3">
            <a:extLst>
              <a:ext uri="{28A0092B-C50C-407E-A947-70E740481C1C}">
                <a14:useLocalDpi xmlns:a14="http://schemas.microsoft.com/office/drawing/2010/main" val="0"/>
              </a:ext>
            </a:extLst>
          </a:blip>
          <a:srcRect l="29598" t="5882"/>
          <a:stretch/>
        </p:blipFill>
        <p:spPr>
          <a:xfrm rot="5400000">
            <a:off x="5715000" y="381002"/>
            <a:ext cx="6857999" cy="6096002"/>
          </a:xfrm>
          <a:prstGeom prst="rect">
            <a:avLst/>
          </a:prstGeom>
        </p:spPr>
      </p:pic>
      <p:sp>
        <p:nvSpPr>
          <p:cNvPr id="5" name="TextBox 4">
            <a:extLst>
              <a:ext uri="{FF2B5EF4-FFF2-40B4-BE49-F238E27FC236}">
                <a16:creationId xmlns:a16="http://schemas.microsoft.com/office/drawing/2014/main" id="{974DA901-0116-B986-1043-C5666EB80D0D}"/>
              </a:ext>
            </a:extLst>
          </p:cNvPr>
          <p:cNvSpPr txBox="1"/>
          <p:nvPr/>
        </p:nvSpPr>
        <p:spPr>
          <a:xfrm>
            <a:off x="421341" y="2889307"/>
            <a:ext cx="5597611" cy="323165"/>
          </a:xfrm>
          <a:prstGeom prst="rect">
            <a:avLst/>
          </a:prstGeom>
          <a:noFill/>
        </p:spPr>
        <p:txBody>
          <a:bodyPr wrap="square">
            <a:spAutoFit/>
          </a:bodyPr>
          <a:lstStyle/>
          <a:p>
            <a:r>
              <a:rPr lang="en-US" sz="1500" dirty="0">
                <a:effectLst/>
                <a:latin typeface="Poppins" pitchFamily="2" charset="77"/>
                <a:ea typeface="Aptos" panose="020B0004020202020204" pitchFamily="34" charset="0"/>
                <a:cs typeface="Poppins" pitchFamily="2" charset="77"/>
                <a:hlinkClick r:id="rId4">
                  <a:extLst>
                    <a:ext uri="{A12FA001-AC4F-418D-AE19-62706E023703}">
                      <ahyp:hlinkClr xmlns:ahyp="http://schemas.microsoft.com/office/drawing/2018/hyperlinkcolor" val="tx"/>
                    </a:ext>
                  </a:extLst>
                </a:hlinkClick>
              </a:rPr>
              <a:t>https://www.youtube.com/watch?v=r-cFM-3</a:t>
            </a:r>
            <a:r>
              <a:rPr lang="en-US" sz="1500" dirty="0">
                <a:latin typeface="Poppins" pitchFamily="2" charset="77"/>
                <a:ea typeface="Aptos" panose="020B0004020202020204" pitchFamily="34" charset="0"/>
                <a:cs typeface="Poppins" pitchFamily="2" charset="77"/>
                <a:hlinkClick r:id="rId4">
                  <a:extLst>
                    <a:ext uri="{A12FA001-AC4F-418D-AE19-62706E023703}">
                      <ahyp:hlinkClr xmlns:ahyp="http://schemas.microsoft.com/office/drawing/2018/hyperlinkcolor" val="tx"/>
                    </a:ext>
                  </a:extLst>
                </a:hlinkClick>
              </a:rPr>
              <a:t>L38l&amp;t=2s</a:t>
            </a:r>
            <a:r>
              <a:rPr lang="en-US" sz="1500" dirty="0">
                <a:latin typeface="Poppins" pitchFamily="2" charset="77"/>
                <a:ea typeface="Aptos" panose="020B0004020202020204" pitchFamily="34" charset="0"/>
                <a:cs typeface="Poppins" pitchFamily="2" charset="77"/>
              </a:rPr>
              <a:t> </a:t>
            </a:r>
            <a:endParaRPr lang="en-AU" sz="1500" dirty="0">
              <a:effectLst/>
              <a:latin typeface="Poppins" pitchFamily="2" charset="77"/>
              <a:ea typeface="Aptos" panose="020B0004020202020204" pitchFamily="34" charset="0"/>
              <a:cs typeface="Poppins" pitchFamily="2" charset="77"/>
            </a:endParaRPr>
          </a:p>
        </p:txBody>
      </p:sp>
      <p:sp>
        <p:nvSpPr>
          <p:cNvPr id="8" name="TextBox 7">
            <a:extLst>
              <a:ext uri="{FF2B5EF4-FFF2-40B4-BE49-F238E27FC236}">
                <a16:creationId xmlns:a16="http://schemas.microsoft.com/office/drawing/2014/main" id="{5955A43C-93CD-77CD-93B7-9AB8B2DF75D6}"/>
              </a:ext>
            </a:extLst>
          </p:cNvPr>
          <p:cNvSpPr txBox="1"/>
          <p:nvPr/>
        </p:nvSpPr>
        <p:spPr>
          <a:xfrm>
            <a:off x="421341" y="1331169"/>
            <a:ext cx="4728883" cy="1477328"/>
          </a:xfrm>
          <a:prstGeom prst="rect">
            <a:avLst/>
          </a:prstGeom>
          <a:noFill/>
        </p:spPr>
        <p:txBody>
          <a:bodyPr wrap="square">
            <a:spAutoFit/>
          </a:bodyPr>
          <a:lstStyle/>
          <a:p>
            <a:r>
              <a:rPr lang="en-US" b="0" i="0" dirty="0">
                <a:solidFill>
                  <a:srgbClr val="131313"/>
                </a:solidFill>
                <a:effectLst/>
                <a:latin typeface="Poppins" pitchFamily="2" charset="77"/>
                <a:cs typeface="Poppins" pitchFamily="2" charset="77"/>
              </a:rPr>
              <a:t>Proudly produced by </a:t>
            </a:r>
            <a:r>
              <a:rPr lang="en-US" b="0" i="0" dirty="0" err="1">
                <a:solidFill>
                  <a:srgbClr val="131313"/>
                </a:solidFill>
                <a:effectLst/>
                <a:latin typeface="Poppins" pitchFamily="2" charset="77"/>
                <a:cs typeface="Poppins" pitchFamily="2" charset="77"/>
              </a:rPr>
              <a:t>Ashwater</a:t>
            </a:r>
            <a:r>
              <a:rPr lang="en-US" b="0" i="0" dirty="0">
                <a:solidFill>
                  <a:srgbClr val="131313"/>
                </a:solidFill>
                <a:effectLst/>
                <a:latin typeface="Poppins" pitchFamily="2" charset="77"/>
                <a:cs typeface="Poppins" pitchFamily="2" charset="77"/>
              </a:rPr>
              <a:t> Films, this short film documents the work "Breathe" by Nicole Monks and Maddison Gibbs, commissioned by Inner West Council.</a:t>
            </a:r>
            <a:endParaRPr lang="en-AU" dirty="0">
              <a:latin typeface="Poppins" pitchFamily="2" charset="77"/>
              <a:cs typeface="Poppins" pitchFamily="2" charset="77"/>
            </a:endParaRPr>
          </a:p>
        </p:txBody>
      </p:sp>
      <p:sp>
        <p:nvSpPr>
          <p:cNvPr id="2" name="TextBox 1">
            <a:extLst>
              <a:ext uri="{FF2B5EF4-FFF2-40B4-BE49-F238E27FC236}">
                <a16:creationId xmlns:a16="http://schemas.microsoft.com/office/drawing/2014/main" id="{AE8BD14F-5F63-3B9C-E98A-E8C4DBDFF1DD}"/>
              </a:ext>
            </a:extLst>
          </p:cNvPr>
          <p:cNvSpPr txBox="1"/>
          <p:nvPr/>
        </p:nvSpPr>
        <p:spPr>
          <a:xfrm>
            <a:off x="6515113" y="6258242"/>
            <a:ext cx="4874545" cy="230832"/>
          </a:xfrm>
          <a:prstGeom prst="rect">
            <a:avLst/>
          </a:prstGeom>
          <a:noFill/>
        </p:spPr>
        <p:txBody>
          <a:bodyPr wrap="square" rtlCol="0">
            <a:spAutoFit/>
          </a:bodyPr>
          <a:lstStyle/>
          <a:p>
            <a:r>
              <a:rPr lang="en-US" sz="900" dirty="0">
                <a:latin typeface="Poppins" pitchFamily="2" charset="77"/>
                <a:cs typeface="Poppins" pitchFamily="2" charset="77"/>
              </a:rPr>
              <a:t>Maddison Gibbs &amp; Nicole Monks at Breathe picture taken by Ashleigh Rankin 2024 </a:t>
            </a:r>
            <a:endParaRPr lang="en-AU" sz="900" dirty="0">
              <a:latin typeface="Poppins" pitchFamily="2" charset="77"/>
              <a:cs typeface="Poppins" pitchFamily="2" charset="77"/>
            </a:endParaRPr>
          </a:p>
        </p:txBody>
      </p:sp>
      <p:sp>
        <p:nvSpPr>
          <p:cNvPr id="7" name="TextBox 6">
            <a:extLst>
              <a:ext uri="{FF2B5EF4-FFF2-40B4-BE49-F238E27FC236}">
                <a16:creationId xmlns:a16="http://schemas.microsoft.com/office/drawing/2014/main" id="{3391F16E-D12B-F799-A810-980E412571B5}"/>
              </a:ext>
            </a:extLst>
          </p:cNvPr>
          <p:cNvSpPr txBox="1"/>
          <p:nvPr/>
        </p:nvSpPr>
        <p:spPr>
          <a:xfrm>
            <a:off x="421341" y="403974"/>
            <a:ext cx="6024283" cy="523220"/>
          </a:xfrm>
          <a:prstGeom prst="rect">
            <a:avLst/>
          </a:prstGeom>
          <a:noFill/>
        </p:spPr>
        <p:txBody>
          <a:bodyPr wrap="square" rtlCol="0">
            <a:spAutoFit/>
          </a:bodyPr>
          <a:lstStyle/>
          <a:p>
            <a:r>
              <a:rPr lang="en-US" sz="2800" dirty="0">
                <a:latin typeface="Poppins Medium" pitchFamily="2" charset="77"/>
                <a:cs typeface="Poppins Medium" pitchFamily="2" charset="77"/>
              </a:rPr>
              <a:t>Connection to Country </a:t>
            </a:r>
            <a:endParaRPr lang="en-AU" sz="2800" dirty="0">
              <a:latin typeface="Poppins Medium" pitchFamily="2" charset="77"/>
              <a:cs typeface="Poppins Medium" pitchFamily="2" charset="77"/>
            </a:endParaRPr>
          </a:p>
        </p:txBody>
      </p:sp>
    </p:spTree>
    <p:extLst>
      <p:ext uri="{BB962C8B-B14F-4D97-AF65-F5344CB8AC3E}">
        <p14:creationId xmlns:p14="http://schemas.microsoft.com/office/powerpoint/2010/main" val="3388527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3B997"/>
        </a:solidFill>
        <a:effectLst/>
      </p:bgPr>
    </p:bg>
    <p:spTree>
      <p:nvGrpSpPr>
        <p:cNvPr id="1" name=""/>
        <p:cNvGrpSpPr/>
        <p:nvPr/>
      </p:nvGrpSpPr>
      <p:grpSpPr>
        <a:xfrm>
          <a:off x="0" y="0"/>
          <a:ext cx="0" cy="0"/>
          <a:chOff x="0" y="0"/>
          <a:chExt cx="0" cy="0"/>
        </a:xfrm>
      </p:grpSpPr>
      <p:pic>
        <p:nvPicPr>
          <p:cNvPr id="6" name="Picture 5" descr="A close up of a logo&#10;&#10;AI-generated content may be incorrect.">
            <a:extLst>
              <a:ext uri="{FF2B5EF4-FFF2-40B4-BE49-F238E27FC236}">
                <a16:creationId xmlns:a16="http://schemas.microsoft.com/office/drawing/2014/main" id="{84EEBE94-1FF3-22E6-865B-3C63E81EC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4" name="Title 1">
            <a:extLst>
              <a:ext uri="{FF2B5EF4-FFF2-40B4-BE49-F238E27FC236}">
                <a16:creationId xmlns:a16="http://schemas.microsoft.com/office/drawing/2014/main" id="{BD4EE795-DE75-40C7-C2E8-694F201786D2}"/>
              </a:ext>
            </a:extLst>
          </p:cNvPr>
          <p:cNvSpPr txBox="1">
            <a:spLocks/>
          </p:cNvSpPr>
          <p:nvPr/>
        </p:nvSpPr>
        <p:spPr>
          <a:xfrm>
            <a:off x="413495" y="51991"/>
            <a:ext cx="3333190" cy="871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Poppins Medium" pitchFamily="2" charset="77"/>
                <a:cs typeface="Poppins Medium" pitchFamily="2" charset="77"/>
              </a:rPr>
              <a:t>Protocols</a:t>
            </a:r>
          </a:p>
        </p:txBody>
      </p:sp>
      <p:sp>
        <p:nvSpPr>
          <p:cNvPr id="5" name="Content Placeholder 2">
            <a:extLst>
              <a:ext uri="{FF2B5EF4-FFF2-40B4-BE49-F238E27FC236}">
                <a16:creationId xmlns:a16="http://schemas.microsoft.com/office/drawing/2014/main" id="{965CF9D7-FA55-8BB9-DDD1-EDFB69D28A1A}"/>
              </a:ext>
            </a:extLst>
          </p:cNvPr>
          <p:cNvSpPr txBox="1">
            <a:spLocks/>
          </p:cNvSpPr>
          <p:nvPr/>
        </p:nvSpPr>
        <p:spPr>
          <a:xfrm>
            <a:off x="413495" y="1052530"/>
            <a:ext cx="3333190" cy="16293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dirty="0">
                <a:latin typeface="Poppins" panose="00000500000000000000" pitchFamily="2" charset="0"/>
                <a:cs typeface="Poppins" panose="00000500000000000000" pitchFamily="2" charset="0"/>
              </a:rPr>
              <a:t>This information needs to be read and understood before proceeding</a:t>
            </a:r>
          </a:p>
        </p:txBody>
      </p:sp>
      <p:sp>
        <p:nvSpPr>
          <p:cNvPr id="8" name="Content Placeholder 2">
            <a:extLst>
              <a:ext uri="{FF2B5EF4-FFF2-40B4-BE49-F238E27FC236}">
                <a16:creationId xmlns:a16="http://schemas.microsoft.com/office/drawing/2014/main" id="{D589A100-B5F3-3C16-FBE3-0DCF19D66B1A}"/>
              </a:ext>
            </a:extLst>
          </p:cNvPr>
          <p:cNvSpPr txBox="1">
            <a:spLocks/>
          </p:cNvSpPr>
          <p:nvPr/>
        </p:nvSpPr>
        <p:spPr>
          <a:xfrm>
            <a:off x="7629283" y="5449060"/>
            <a:ext cx="2508680" cy="4448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4D9451A1-08D0-3A5C-729E-5B7334232AEB}"/>
              </a:ext>
            </a:extLst>
          </p:cNvPr>
          <p:cNvSpPr txBox="1"/>
          <p:nvPr/>
        </p:nvSpPr>
        <p:spPr>
          <a:xfrm>
            <a:off x="6005378" y="429748"/>
            <a:ext cx="5656729" cy="5635966"/>
          </a:xfrm>
          <a:prstGeom prst="rect">
            <a:avLst/>
          </a:prstGeom>
          <a:noFill/>
        </p:spPr>
        <p:txBody>
          <a:bodyPr wrap="square">
            <a:spAutoFit/>
          </a:bodyPr>
          <a:lstStyle/>
          <a:p>
            <a:pPr>
              <a:lnSpc>
                <a:spcPct val="107000"/>
              </a:lnSpc>
              <a:spcAft>
                <a:spcPts val="800"/>
              </a:spcAft>
            </a:pPr>
            <a:r>
              <a:rPr lang="en-AU" sz="1300" b="1" kern="0" dirty="0">
                <a:solidFill>
                  <a:srgbClr val="22272B"/>
                </a:solidFill>
                <a:effectLst/>
                <a:latin typeface="Poppins" pitchFamily="2" charset="77"/>
                <a:ea typeface="Times New Roman" panose="02020603050405020304" pitchFamily="18" charset="0"/>
                <a:cs typeface="Poppins" pitchFamily="2" charset="77"/>
              </a:rPr>
              <a:t>Protocols for collaborating with Aboriginal and Torres Strait Islander Communities and engaging with Cultural works</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NESA is committed to working in partnership with Aboriginal Communities and supporting teachers, schools and schooling sectors to improve educational outcomes for young people.</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It is important to respect appropriate ways of interacting with Aboriginal Communities and Cultural material when teachers plan, program and implement learning experiences that focus on Aboriginal and Torres Strait Islander Priorities.</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Indigenous Cultural and Intellectual Property (ICIP) protocols need to be followed. Aboriginal and Torres Strait Islander Peoples’ ICIP protocols include Cultural Knowledges, Cultural Expression and Cultural Property and documentation of Aboriginal and Torres Strait Islander Peoples’ Identities and lived experiences. It is important to recognise the diversity and complexity of different Cultural groups in NSW, as protocols may differ between local Aboriginal Communities.</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Teachers should work in partnership with Elders, parents, Community members, Cultural Knowledge Holders, or a local, regional or state Aboriginal Education Consultative Group. It is important to respect Elders and the roles of men and women. Local Aboriginal Peoples should be invited to share their Cultural Knowledges with students and staff when engaging with Aboriginal histories and Cultural Practices.</a:t>
            </a:r>
            <a:endParaRPr lang="en-AU" sz="1300" kern="100" dirty="0">
              <a:effectLst/>
              <a:latin typeface="Poppins" pitchFamily="2" charset="77"/>
              <a:ea typeface="Aptos" panose="020B0004020202020204" pitchFamily="34" charset="0"/>
              <a:cs typeface="Poppins" pitchFamily="2" charset="77"/>
            </a:endParaRPr>
          </a:p>
        </p:txBody>
      </p:sp>
      <p:sp>
        <p:nvSpPr>
          <p:cNvPr id="9" name="TextBox 8">
            <a:extLst>
              <a:ext uri="{FF2B5EF4-FFF2-40B4-BE49-F238E27FC236}">
                <a16:creationId xmlns:a16="http://schemas.microsoft.com/office/drawing/2014/main" id="{D626CA47-B60C-2041-A27F-D964EA818522}"/>
              </a:ext>
            </a:extLst>
          </p:cNvPr>
          <p:cNvSpPr txBox="1"/>
          <p:nvPr/>
        </p:nvSpPr>
        <p:spPr>
          <a:xfrm>
            <a:off x="6016619" y="6226590"/>
            <a:ext cx="2008094" cy="230832"/>
          </a:xfrm>
          <a:prstGeom prst="rect">
            <a:avLst/>
          </a:prstGeom>
          <a:noFill/>
        </p:spPr>
        <p:txBody>
          <a:bodyPr wrap="square" rtlCol="0">
            <a:spAutoFit/>
          </a:bodyPr>
          <a:lstStyle/>
          <a:p>
            <a:r>
              <a:rPr lang="en-US" sz="900" dirty="0">
                <a:latin typeface="Poppins" pitchFamily="2" charset="77"/>
                <a:cs typeface="Poppins" pitchFamily="2" charset="77"/>
              </a:rPr>
              <a:t>https://curriculum.nsw.edu.au</a:t>
            </a:r>
            <a:endParaRPr lang="en-AU" sz="900" dirty="0">
              <a:latin typeface="Poppins" pitchFamily="2" charset="77"/>
              <a:cs typeface="Poppins" pitchFamily="2" charset="77"/>
            </a:endParaRPr>
          </a:p>
        </p:txBody>
      </p:sp>
    </p:spTree>
    <p:extLst>
      <p:ext uri="{BB962C8B-B14F-4D97-AF65-F5344CB8AC3E}">
        <p14:creationId xmlns:p14="http://schemas.microsoft.com/office/powerpoint/2010/main" val="70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02E50D-D4A7-9B98-2330-587656376461}"/>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55F96D5-D11E-D5F5-3D60-9B390BBEC56F}"/>
              </a:ext>
            </a:extLst>
          </p:cNvPr>
          <p:cNvSpPr txBox="1"/>
          <p:nvPr/>
        </p:nvSpPr>
        <p:spPr>
          <a:xfrm>
            <a:off x="418330" y="1054691"/>
            <a:ext cx="4003358" cy="1754326"/>
          </a:xfrm>
          <a:prstGeom prst="rect">
            <a:avLst/>
          </a:prstGeom>
          <a:noFill/>
        </p:spPr>
        <p:txBody>
          <a:bodyPr wrap="square">
            <a:spAutoFit/>
          </a:bodyPr>
          <a:lstStyle/>
          <a:p>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Aboriginal and Torres Strait Islander peoples are advised this PowerPoint may contain names, works and </a:t>
            </a:r>
            <a:r>
              <a:rPr lang="en-US" dirty="0">
                <a:solidFill>
                  <a:srgbClr val="000000"/>
                </a:solidFill>
                <a:latin typeface="Poppins" pitchFamily="2" charset="77"/>
                <a:ea typeface="+mj-ea"/>
                <a:cs typeface="Poppins" pitchFamily="2" charset="77"/>
              </a:rPr>
              <a:t>images</a:t>
            </a: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 of Aboriginal and Torres Strait Islander peoples who are deceased. </a:t>
            </a:r>
            <a:endParaRPr lang="en-AU" dirty="0">
              <a:latin typeface="Poppins" pitchFamily="2" charset="77"/>
              <a:cs typeface="Poppins" pitchFamily="2" charset="77"/>
            </a:endParaRPr>
          </a:p>
        </p:txBody>
      </p:sp>
      <p:pic>
        <p:nvPicPr>
          <p:cNvPr id="4" name="Picture 3" descr="A close up of a logo&#10;&#10;AI-generated content may be incorrect.">
            <a:extLst>
              <a:ext uri="{FF2B5EF4-FFF2-40B4-BE49-F238E27FC236}">
                <a16:creationId xmlns:a16="http://schemas.microsoft.com/office/drawing/2014/main" id="{8FC783BC-2FB7-2E87-0889-1AEA1C83D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9" name="Title 1">
            <a:extLst>
              <a:ext uri="{FF2B5EF4-FFF2-40B4-BE49-F238E27FC236}">
                <a16:creationId xmlns:a16="http://schemas.microsoft.com/office/drawing/2014/main" id="{93509CE4-2795-8F66-E04E-82B825993C7F}"/>
              </a:ext>
            </a:extLst>
          </p:cNvPr>
          <p:cNvSpPr txBox="1">
            <a:spLocks/>
          </p:cNvSpPr>
          <p:nvPr/>
        </p:nvSpPr>
        <p:spPr>
          <a:xfrm>
            <a:off x="418330" y="327711"/>
            <a:ext cx="3333190" cy="5906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Poppins Medium" pitchFamily="2" charset="77"/>
                <a:cs typeface="Poppins Medium" pitchFamily="2" charset="77"/>
              </a:rPr>
              <a:t>Disclaimer</a:t>
            </a:r>
          </a:p>
        </p:txBody>
      </p:sp>
      <p:pic>
        <p:nvPicPr>
          <p:cNvPr id="12" name="Picture 11">
            <a:extLst>
              <a:ext uri="{FF2B5EF4-FFF2-40B4-BE49-F238E27FC236}">
                <a16:creationId xmlns:a16="http://schemas.microsoft.com/office/drawing/2014/main" id="{ECC8A23C-CDF6-2789-9B4F-5BBB6824F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32" y="238125"/>
            <a:ext cx="5220406" cy="6381750"/>
          </a:xfrm>
          <a:prstGeom prst="rect">
            <a:avLst/>
          </a:prstGeom>
        </p:spPr>
      </p:pic>
    </p:spTree>
    <p:extLst>
      <p:ext uri="{BB962C8B-B14F-4D97-AF65-F5344CB8AC3E}">
        <p14:creationId xmlns:p14="http://schemas.microsoft.com/office/powerpoint/2010/main" val="395013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9BD29-60C2-C801-C397-9663A999538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4229651-AE2D-761F-63FA-2A5AB03EB9D8}"/>
              </a:ext>
            </a:extLst>
          </p:cNvPr>
          <p:cNvSpPr/>
          <p:nvPr/>
        </p:nvSpPr>
        <p:spPr>
          <a:xfrm>
            <a:off x="0" y="0"/>
            <a:ext cx="12192000" cy="6858000"/>
          </a:xfrm>
          <a:prstGeom prst="rect">
            <a:avLst/>
          </a:prstGeom>
          <a:solidFill>
            <a:srgbClr val="FF3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C0FB5B9-B160-06DE-D885-1CF9247DD788}"/>
              </a:ext>
            </a:extLst>
          </p:cNvPr>
          <p:cNvPicPr>
            <a:picLocks noChangeAspect="1"/>
          </p:cNvPicPr>
          <p:nvPr/>
        </p:nvPicPr>
        <p:blipFill>
          <a:blip r:embed="rId2"/>
          <a:srcRect l="11269" t="793" r="6042" b="4564"/>
          <a:stretch/>
        </p:blipFill>
        <p:spPr>
          <a:xfrm>
            <a:off x="6618691" y="1231900"/>
            <a:ext cx="5149850" cy="5149850"/>
          </a:xfrm>
          <a:custGeom>
            <a:avLst/>
            <a:gdLst>
              <a:gd name="connsiteX0" fmla="*/ 2574925 w 5149850"/>
              <a:gd name="connsiteY0" fmla="*/ 0 h 5149850"/>
              <a:gd name="connsiteX1" fmla="*/ 5149850 w 5149850"/>
              <a:gd name="connsiteY1" fmla="*/ 2574925 h 5149850"/>
              <a:gd name="connsiteX2" fmla="*/ 5149850 w 5149850"/>
              <a:gd name="connsiteY2" fmla="*/ 5149850 h 5149850"/>
              <a:gd name="connsiteX3" fmla="*/ 0 w 5149850"/>
              <a:gd name="connsiteY3" fmla="*/ 5149850 h 5149850"/>
              <a:gd name="connsiteX4" fmla="*/ 0 w 5149850"/>
              <a:gd name="connsiteY4" fmla="*/ 2574925 h 5149850"/>
              <a:gd name="connsiteX5" fmla="*/ 2574925 w 5149850"/>
              <a:gd name="connsiteY5"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9850" h="5149850">
                <a:moveTo>
                  <a:pt x="2574925" y="0"/>
                </a:moveTo>
                <a:cubicBezTo>
                  <a:pt x="3997017" y="0"/>
                  <a:pt x="5149850" y="1152833"/>
                  <a:pt x="5149850" y="2574925"/>
                </a:cubicBezTo>
                <a:lnTo>
                  <a:pt x="5149850" y="5149850"/>
                </a:lnTo>
                <a:lnTo>
                  <a:pt x="0" y="5149850"/>
                </a:lnTo>
                <a:lnTo>
                  <a:pt x="0" y="2574925"/>
                </a:lnTo>
                <a:cubicBezTo>
                  <a:pt x="0" y="1152833"/>
                  <a:pt x="1152833" y="0"/>
                  <a:pt x="2574925" y="0"/>
                </a:cubicBezTo>
                <a:close/>
              </a:path>
            </a:pathLst>
          </a:custGeom>
        </p:spPr>
      </p:pic>
      <p:sp>
        <p:nvSpPr>
          <p:cNvPr id="3" name="TextBox 2">
            <a:extLst>
              <a:ext uri="{FF2B5EF4-FFF2-40B4-BE49-F238E27FC236}">
                <a16:creationId xmlns:a16="http://schemas.microsoft.com/office/drawing/2014/main" id="{62090E1E-CE81-ED29-54CC-2B3841D14529}"/>
              </a:ext>
            </a:extLst>
          </p:cNvPr>
          <p:cNvSpPr txBox="1"/>
          <p:nvPr/>
        </p:nvSpPr>
        <p:spPr>
          <a:xfrm>
            <a:off x="423459" y="395266"/>
            <a:ext cx="6670717" cy="2262158"/>
          </a:xfrm>
          <a:prstGeom prst="rect">
            <a:avLst/>
          </a:prstGeom>
          <a:noFill/>
        </p:spPr>
        <p:txBody>
          <a:bodyPr wrap="square" rtlCol="0">
            <a:spAutoFit/>
          </a:bodyPr>
          <a:lstStyle/>
          <a:p>
            <a:r>
              <a:rPr lang="en-US" sz="4700" dirty="0">
                <a:solidFill>
                  <a:schemeClr val="bg1"/>
                </a:solidFill>
                <a:latin typeface="Poppins" pitchFamily="2" charset="77"/>
                <a:cs typeface="Poppins" pitchFamily="2" charset="77"/>
              </a:rPr>
              <a:t>Self-determination and Autonomy</a:t>
            </a:r>
            <a:br>
              <a:rPr lang="en-US" sz="4700" dirty="0">
                <a:solidFill>
                  <a:schemeClr val="bg1"/>
                </a:solidFill>
                <a:latin typeface="Poppins" pitchFamily="2" charset="77"/>
                <a:cs typeface="Poppins" pitchFamily="2" charset="77"/>
              </a:rPr>
            </a:br>
            <a:r>
              <a:rPr lang="en-US" sz="4700" dirty="0">
                <a:solidFill>
                  <a:schemeClr val="bg1"/>
                </a:solidFill>
                <a:latin typeface="Poppins" pitchFamily="2" charset="77"/>
                <a:cs typeface="Poppins" pitchFamily="2" charset="77"/>
              </a:rPr>
              <a:t>– Site Study</a:t>
            </a:r>
            <a:endParaRPr lang="en-AU" sz="4700" dirty="0">
              <a:solidFill>
                <a:schemeClr val="bg1"/>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5EA59620-2128-C631-1196-CEC768CB1359}"/>
              </a:ext>
            </a:extLst>
          </p:cNvPr>
          <p:cNvSpPr txBox="1"/>
          <p:nvPr/>
        </p:nvSpPr>
        <p:spPr>
          <a:xfrm>
            <a:off x="418329" y="5417117"/>
            <a:ext cx="6159914" cy="246221"/>
          </a:xfrm>
          <a:prstGeom prst="rect">
            <a:avLst/>
          </a:prstGeom>
          <a:noFill/>
        </p:spPr>
        <p:txBody>
          <a:bodyPr wrap="square" rtlCol="0">
            <a:spAutoFit/>
          </a:bodyPr>
          <a:lstStyle/>
          <a:p>
            <a:r>
              <a:rPr lang="en-US" sz="1000" dirty="0">
                <a:solidFill>
                  <a:schemeClr val="bg1"/>
                </a:solidFill>
              </a:rPr>
              <a:t>Bottom: Survival Memorial Site at Illoura Reserve (Site 1),  picture by Bronwyn Touhy 2019 </a:t>
            </a:r>
            <a:endParaRPr lang="en-AU" sz="1000" dirty="0">
              <a:solidFill>
                <a:schemeClr val="bg1"/>
              </a:solidFill>
            </a:endParaRPr>
          </a:p>
        </p:txBody>
      </p:sp>
      <p:pic>
        <p:nvPicPr>
          <p:cNvPr id="5" name="Picture 4">
            <a:extLst>
              <a:ext uri="{FF2B5EF4-FFF2-40B4-BE49-F238E27FC236}">
                <a16:creationId xmlns:a16="http://schemas.microsoft.com/office/drawing/2014/main" id="{850DA689-9224-AADE-23D3-886AF549F667}"/>
              </a:ext>
            </a:extLst>
          </p:cNvPr>
          <p:cNvPicPr>
            <a:picLocks noChangeAspect="1"/>
          </p:cNvPicPr>
          <p:nvPr/>
        </p:nvPicPr>
        <p:blipFill>
          <a:blip r:embed="rId3"/>
          <a:stretch>
            <a:fillRect/>
          </a:stretch>
        </p:blipFill>
        <p:spPr>
          <a:xfrm>
            <a:off x="9798472" y="512763"/>
            <a:ext cx="1842666" cy="1857526"/>
          </a:xfrm>
          <a:prstGeom prst="rect">
            <a:avLst/>
          </a:prstGeom>
        </p:spPr>
      </p:pic>
      <p:sp>
        <p:nvSpPr>
          <p:cNvPr id="7" name="TextBox 6">
            <a:extLst>
              <a:ext uri="{FF2B5EF4-FFF2-40B4-BE49-F238E27FC236}">
                <a16:creationId xmlns:a16="http://schemas.microsoft.com/office/drawing/2014/main" id="{6DCA89F6-8E54-85A9-276B-777FED518E92}"/>
              </a:ext>
            </a:extLst>
          </p:cNvPr>
          <p:cNvSpPr txBox="1"/>
          <p:nvPr/>
        </p:nvSpPr>
        <p:spPr>
          <a:xfrm>
            <a:off x="418329" y="5226450"/>
            <a:ext cx="4320648" cy="246221"/>
          </a:xfrm>
          <a:prstGeom prst="rect">
            <a:avLst/>
          </a:prstGeom>
          <a:noFill/>
        </p:spPr>
        <p:txBody>
          <a:bodyPr wrap="square" rtlCol="0">
            <a:spAutoFit/>
          </a:bodyPr>
          <a:lstStyle/>
          <a:p>
            <a:r>
              <a:rPr lang="en-US" sz="1000" dirty="0">
                <a:solidFill>
                  <a:schemeClr val="bg1"/>
                </a:solidFill>
              </a:rPr>
              <a:t>Top: Modern interpretation of the Aboriginal Flag source unknown   </a:t>
            </a:r>
            <a:endParaRPr lang="en-AU" sz="1000" dirty="0">
              <a:solidFill>
                <a:schemeClr val="bg1"/>
              </a:solidFill>
            </a:endParaRPr>
          </a:p>
        </p:txBody>
      </p:sp>
      <p:sp>
        <p:nvSpPr>
          <p:cNvPr id="13" name="TextBox 12">
            <a:extLst>
              <a:ext uri="{FF2B5EF4-FFF2-40B4-BE49-F238E27FC236}">
                <a16:creationId xmlns:a16="http://schemas.microsoft.com/office/drawing/2014/main" id="{5076ECA5-C920-28DC-B7D4-2A197C3A5112}"/>
              </a:ext>
            </a:extLst>
          </p:cNvPr>
          <p:cNvSpPr txBox="1"/>
          <p:nvPr/>
        </p:nvSpPr>
        <p:spPr>
          <a:xfrm>
            <a:off x="418329" y="2848091"/>
            <a:ext cx="5345657" cy="461665"/>
          </a:xfrm>
          <a:prstGeom prst="rect">
            <a:avLst/>
          </a:prstGeom>
          <a:noFill/>
        </p:spPr>
        <p:txBody>
          <a:bodyPr wrap="square">
            <a:spAutoFit/>
          </a:bodyPr>
          <a:lstStyle/>
          <a:p>
            <a:r>
              <a:rPr lang="en-US" sz="2400" dirty="0">
                <a:solidFill>
                  <a:schemeClr val="bg1"/>
                </a:solidFill>
                <a:latin typeface="Poppins" pitchFamily="2" charset="77"/>
                <a:cs typeface="Poppins" pitchFamily="2" charset="77"/>
              </a:rPr>
              <a:t>Survival Memorials </a:t>
            </a:r>
            <a:endParaRPr lang="en-AU" sz="2400" dirty="0">
              <a:solidFill>
                <a:schemeClr val="bg1"/>
              </a:solidFill>
              <a:latin typeface="Poppins" pitchFamily="2" charset="77"/>
              <a:cs typeface="Poppins" pitchFamily="2" charset="77"/>
            </a:endParaRPr>
          </a:p>
        </p:txBody>
      </p:sp>
      <p:pic>
        <p:nvPicPr>
          <p:cNvPr id="18" name="Picture 17" descr="A white symbols on a black background&#10;&#10;AI-generated content may be incorrect.">
            <a:extLst>
              <a:ext uri="{FF2B5EF4-FFF2-40B4-BE49-F238E27FC236}">
                <a16:creationId xmlns:a16="http://schemas.microsoft.com/office/drawing/2014/main" id="{054EF14A-608F-A371-651E-340D5DFA1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80" y="5891215"/>
            <a:ext cx="3659515" cy="530511"/>
          </a:xfrm>
          <a:prstGeom prst="rect">
            <a:avLst/>
          </a:prstGeom>
        </p:spPr>
      </p:pic>
    </p:spTree>
    <p:extLst>
      <p:ext uri="{BB962C8B-B14F-4D97-AF65-F5344CB8AC3E}">
        <p14:creationId xmlns:p14="http://schemas.microsoft.com/office/powerpoint/2010/main" val="1799226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0E7C6A-1948-88F5-FBCE-5BA125ACA57A}"/>
              </a:ext>
            </a:extLst>
          </p:cNvPr>
          <p:cNvPicPr>
            <a:picLocks noChangeAspect="1"/>
          </p:cNvPicPr>
          <p:nvPr/>
        </p:nvPicPr>
        <p:blipFill>
          <a:blip r:embed="rId2"/>
          <a:srcRect r="33311"/>
          <a:stretch/>
        </p:blipFill>
        <p:spPr>
          <a:xfrm>
            <a:off x="6096001" y="0"/>
            <a:ext cx="6095999" cy="6858000"/>
          </a:xfrm>
          <a:prstGeom prst="rect">
            <a:avLst/>
          </a:prstGeom>
        </p:spPr>
      </p:pic>
      <p:sp>
        <p:nvSpPr>
          <p:cNvPr id="8" name="Rectangle 7">
            <a:extLst>
              <a:ext uri="{FF2B5EF4-FFF2-40B4-BE49-F238E27FC236}">
                <a16:creationId xmlns:a16="http://schemas.microsoft.com/office/drawing/2014/main" id="{E8967787-EAB1-6F71-33C7-4DCF88165E35}"/>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AI-generated content may be incorrect.">
            <a:extLst>
              <a:ext uri="{FF2B5EF4-FFF2-40B4-BE49-F238E27FC236}">
                <a16:creationId xmlns:a16="http://schemas.microsoft.com/office/drawing/2014/main" id="{5A2ADC99-8A1E-8C10-540C-F8E0E9869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3" name="TextBox 2">
            <a:extLst>
              <a:ext uri="{FF2B5EF4-FFF2-40B4-BE49-F238E27FC236}">
                <a16:creationId xmlns:a16="http://schemas.microsoft.com/office/drawing/2014/main" id="{6A7B41DA-CE49-51E7-A3F4-116D42346644}"/>
              </a:ext>
            </a:extLst>
          </p:cNvPr>
          <p:cNvSpPr txBox="1"/>
          <p:nvPr/>
        </p:nvSpPr>
        <p:spPr>
          <a:xfrm>
            <a:off x="446593" y="412411"/>
            <a:ext cx="5649407" cy="954107"/>
          </a:xfrm>
          <a:prstGeom prst="rect">
            <a:avLst/>
          </a:prstGeom>
          <a:noFill/>
        </p:spPr>
        <p:txBody>
          <a:bodyPr wrap="square" rtlCol="0">
            <a:spAutoFit/>
          </a:bodyPr>
          <a:lstStyle/>
          <a:p>
            <a:r>
              <a:rPr lang="en-US" sz="2800" dirty="0">
                <a:latin typeface="Poppins Medium" pitchFamily="2" charset="77"/>
                <a:cs typeface="Poppins Medium" pitchFamily="2" charset="77"/>
              </a:rPr>
              <a:t>Inner West Council’s Aboriginal Survival Memorials </a:t>
            </a:r>
            <a:endParaRPr lang="en-AU" sz="2800" dirty="0">
              <a:latin typeface="Poppins Medium" pitchFamily="2" charset="77"/>
              <a:cs typeface="Poppins Medium" pitchFamily="2" charset="77"/>
            </a:endParaRPr>
          </a:p>
        </p:txBody>
      </p:sp>
      <p:sp>
        <p:nvSpPr>
          <p:cNvPr id="4" name="TextBox 3">
            <a:extLst>
              <a:ext uri="{FF2B5EF4-FFF2-40B4-BE49-F238E27FC236}">
                <a16:creationId xmlns:a16="http://schemas.microsoft.com/office/drawing/2014/main" id="{A19AD11F-61CB-C9C4-E6F6-0DE19094091F}"/>
              </a:ext>
            </a:extLst>
          </p:cNvPr>
          <p:cNvSpPr txBox="1"/>
          <p:nvPr/>
        </p:nvSpPr>
        <p:spPr>
          <a:xfrm>
            <a:off x="471695" y="1369914"/>
            <a:ext cx="5305173"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latin typeface="Poppins" pitchFamily="2" charset="77"/>
                <a:cs typeface="Poppins" pitchFamily="2" charset="77"/>
              </a:rPr>
              <a:t>Idea was originated by Inner West Councillors in 2018 </a:t>
            </a:r>
          </a:p>
          <a:p>
            <a:endParaRPr lang="en-US" sz="1600" dirty="0">
              <a:latin typeface="Poppins"/>
              <a:cs typeface="Poppins"/>
            </a:endParaRPr>
          </a:p>
          <a:p>
            <a:pPr marL="285750" indent="-285750">
              <a:buFont typeface="Arial" panose="020B0604020202020204" pitchFamily="34" charset="0"/>
              <a:buChar char="•"/>
            </a:pPr>
            <a:r>
              <a:rPr lang="en-US" sz="1600" dirty="0">
                <a:latin typeface="Poppins" pitchFamily="2" charset="77"/>
                <a:cs typeface="Poppins" pitchFamily="2" charset="77"/>
              </a:rPr>
              <a:t>Original concept was to commemorate ‘Frontier Wars’ – Aboriginal resistance fighters to colonisation </a:t>
            </a:r>
          </a:p>
          <a:p>
            <a:endParaRPr lang="en-US" sz="1600" dirty="0">
              <a:latin typeface="Poppins"/>
              <a:cs typeface="Poppins"/>
            </a:endParaRPr>
          </a:p>
          <a:p>
            <a:pPr marL="285750" indent="-285750">
              <a:buFont typeface="Arial" panose="020B0604020202020204" pitchFamily="34" charset="0"/>
              <a:buChar char="•"/>
            </a:pPr>
            <a:r>
              <a:rPr lang="en-US" sz="1600" dirty="0">
                <a:latin typeface="Poppins" pitchFamily="2" charset="77"/>
                <a:cs typeface="Poppins" pitchFamily="2" charset="77"/>
              </a:rPr>
              <a:t>Council consulted with the Aboriginal &amp; Torres Strait Islander peoples and communities of the Inner West</a:t>
            </a:r>
          </a:p>
          <a:p>
            <a:endParaRPr lang="en-US" sz="1600" dirty="0">
              <a:latin typeface="Poppins"/>
              <a:cs typeface="Poppins"/>
            </a:endParaRPr>
          </a:p>
          <a:p>
            <a:pPr marL="285750" indent="-285750">
              <a:buFont typeface="Arial" panose="020B0604020202020204" pitchFamily="34" charset="0"/>
              <a:buChar char="•"/>
            </a:pPr>
            <a:r>
              <a:rPr lang="en-US" sz="1600" dirty="0">
                <a:latin typeface="Poppins" pitchFamily="2" charset="77"/>
                <a:cs typeface="Poppins" pitchFamily="2" charset="77"/>
              </a:rPr>
              <a:t>Aboriginal &amp; Torres Strait Islander peoples and  communities proposed to commemorate the ‘oldest continuing living  culture in the World’ </a:t>
            </a:r>
          </a:p>
          <a:p>
            <a:endParaRPr lang="en-US" sz="1600" dirty="0">
              <a:latin typeface="Poppins"/>
              <a:cs typeface="Poppins"/>
            </a:endParaRPr>
          </a:p>
          <a:p>
            <a:pPr marL="285750" indent="-285750">
              <a:buFont typeface="Arial" panose="020B0604020202020204" pitchFamily="34" charset="0"/>
              <a:buChar char="•"/>
            </a:pPr>
            <a:r>
              <a:rPr lang="en-AU" sz="1600" dirty="0">
                <a:latin typeface="Poppins" pitchFamily="2" charset="77"/>
                <a:cs typeface="Poppins" pitchFamily="2" charset="77"/>
              </a:rPr>
              <a:t>It was suggested that three Survival Memorials, to be created to tell the story </a:t>
            </a:r>
            <a:endParaRPr lang="en-US" sz="1600" dirty="0">
              <a:latin typeface="Poppins" pitchFamily="2" charset="77"/>
              <a:cs typeface="Poppins" pitchFamily="2" charset="77"/>
            </a:endParaRPr>
          </a:p>
          <a:p>
            <a:r>
              <a:rPr lang="en-US" sz="1600" dirty="0">
                <a:latin typeface="Poppins" pitchFamily="2" charset="77"/>
                <a:cs typeface="Poppins" pitchFamily="2" charset="77"/>
              </a:rPr>
              <a:t> </a:t>
            </a:r>
            <a:endParaRPr lang="en-AU" sz="1600" dirty="0">
              <a:latin typeface="Poppins" pitchFamily="2" charset="77"/>
              <a:cs typeface="Poppins" pitchFamily="2" charset="77"/>
            </a:endParaRPr>
          </a:p>
        </p:txBody>
      </p:sp>
      <p:sp>
        <p:nvSpPr>
          <p:cNvPr id="5" name="TextBox 4">
            <a:extLst>
              <a:ext uri="{FF2B5EF4-FFF2-40B4-BE49-F238E27FC236}">
                <a16:creationId xmlns:a16="http://schemas.microsoft.com/office/drawing/2014/main" id="{20B284E1-E948-C246-83AE-F7BACF1C57CD}"/>
              </a:ext>
            </a:extLst>
          </p:cNvPr>
          <p:cNvSpPr txBox="1"/>
          <p:nvPr/>
        </p:nvSpPr>
        <p:spPr>
          <a:xfrm>
            <a:off x="6522273" y="6245405"/>
            <a:ext cx="4130304" cy="215444"/>
          </a:xfrm>
          <a:prstGeom prst="rect">
            <a:avLst/>
          </a:prstGeom>
          <a:noFill/>
        </p:spPr>
        <p:txBody>
          <a:bodyPr wrap="square" rtlCol="0">
            <a:spAutoFit/>
          </a:bodyPr>
          <a:lstStyle/>
          <a:p>
            <a:r>
              <a:rPr lang="en-US" sz="800" dirty="0">
                <a:solidFill>
                  <a:schemeClr val="bg1"/>
                </a:solidFill>
                <a:latin typeface="Poppins" pitchFamily="2" charset="77"/>
                <a:cs typeface="Poppins" pitchFamily="2" charset="77"/>
              </a:rPr>
              <a:t>Yeo Park Site – North side (Site 2) picture taken by Bronwyn Touhy  2019</a:t>
            </a:r>
            <a:endParaRPr lang="en-AU" sz="8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4276049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25768-C787-247A-51CF-47F6583D40E7}"/>
              </a:ext>
            </a:extLst>
          </p:cNvPr>
          <p:cNvPicPr>
            <a:picLocks noChangeAspect="1"/>
          </p:cNvPicPr>
          <p:nvPr/>
        </p:nvPicPr>
        <p:blipFill>
          <a:blip r:embed="rId2"/>
          <a:srcRect r="2215"/>
          <a:stretch/>
        </p:blipFill>
        <p:spPr>
          <a:xfrm>
            <a:off x="6096000" y="0"/>
            <a:ext cx="6096000" cy="6907606"/>
          </a:xfrm>
          <a:prstGeom prst="rect">
            <a:avLst/>
          </a:prstGeom>
        </p:spPr>
      </p:pic>
      <p:sp>
        <p:nvSpPr>
          <p:cNvPr id="6" name="Rectangle 5">
            <a:extLst>
              <a:ext uri="{FF2B5EF4-FFF2-40B4-BE49-F238E27FC236}">
                <a16:creationId xmlns:a16="http://schemas.microsoft.com/office/drawing/2014/main" id="{D0CEDBF0-9ED1-C289-1149-D7DE5C4A01CE}"/>
              </a:ext>
            </a:extLst>
          </p:cNvPr>
          <p:cNvSpPr/>
          <p:nvPr/>
        </p:nvSpPr>
        <p:spPr>
          <a:xfrm>
            <a:off x="6095999" y="0"/>
            <a:ext cx="6096001" cy="2300288"/>
          </a:xfrm>
          <a:prstGeom prst="rect">
            <a:avLst/>
          </a:prstGeom>
          <a:gradFill flip="none" rotWithShape="1">
            <a:gsLst>
              <a:gs pos="0">
                <a:schemeClr val="tx1">
                  <a:alpha val="32235"/>
                </a:schemeClr>
              </a:gs>
              <a:gs pos="50000">
                <a:schemeClr val="tx1">
                  <a:alpha val="15924"/>
                </a:schemeClr>
              </a:gs>
              <a:gs pos="100000">
                <a:schemeClr val="tx1">
                  <a:alpha val="0"/>
                </a:schemeClr>
              </a:gs>
            </a:gsLst>
            <a:lin ang="5400000" scaled="1"/>
            <a:tileRect/>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D6EABCF-2393-FAA1-7F24-ECECC80CCF46}"/>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AI-generated content may be incorrect.">
            <a:extLst>
              <a:ext uri="{FF2B5EF4-FFF2-40B4-BE49-F238E27FC236}">
                <a16:creationId xmlns:a16="http://schemas.microsoft.com/office/drawing/2014/main" id="{53D52F7F-BA5C-8AA4-7868-DB0447623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3" name="TextBox 2">
            <a:extLst>
              <a:ext uri="{FF2B5EF4-FFF2-40B4-BE49-F238E27FC236}">
                <a16:creationId xmlns:a16="http://schemas.microsoft.com/office/drawing/2014/main" id="{1A2D2057-B847-5BF7-3F46-48AE897F96B6}"/>
              </a:ext>
            </a:extLst>
          </p:cNvPr>
          <p:cNvSpPr txBox="1"/>
          <p:nvPr/>
        </p:nvSpPr>
        <p:spPr>
          <a:xfrm>
            <a:off x="443485" y="433230"/>
            <a:ext cx="5444359" cy="954107"/>
          </a:xfrm>
          <a:prstGeom prst="rect">
            <a:avLst/>
          </a:prstGeom>
          <a:noFill/>
        </p:spPr>
        <p:txBody>
          <a:bodyPr wrap="square" rtlCol="0">
            <a:spAutoFit/>
          </a:bodyPr>
          <a:lstStyle/>
          <a:p>
            <a:r>
              <a:rPr lang="en-US" sz="2800" dirty="0">
                <a:latin typeface="Poppins Medium" pitchFamily="2" charset="77"/>
                <a:cs typeface="Poppins Medium" pitchFamily="2" charset="77"/>
              </a:rPr>
              <a:t>Aboriginal Community Engagement </a:t>
            </a:r>
            <a:endParaRPr lang="en-AU" sz="2800" dirty="0">
              <a:latin typeface="Poppins Medium" pitchFamily="2" charset="77"/>
              <a:cs typeface="Poppins Medium" pitchFamily="2" charset="77"/>
            </a:endParaRPr>
          </a:p>
        </p:txBody>
      </p:sp>
      <p:sp>
        <p:nvSpPr>
          <p:cNvPr id="5" name="TextBox 4">
            <a:extLst>
              <a:ext uri="{FF2B5EF4-FFF2-40B4-BE49-F238E27FC236}">
                <a16:creationId xmlns:a16="http://schemas.microsoft.com/office/drawing/2014/main" id="{6DEF1D66-D6BA-4B05-B09B-F285119939E1}"/>
              </a:ext>
            </a:extLst>
          </p:cNvPr>
          <p:cNvSpPr txBox="1"/>
          <p:nvPr/>
        </p:nvSpPr>
        <p:spPr>
          <a:xfrm>
            <a:off x="436974" y="1616452"/>
            <a:ext cx="5163726" cy="3447098"/>
          </a:xfrm>
          <a:prstGeom prst="rect">
            <a:avLst/>
          </a:prstGeom>
          <a:noFill/>
        </p:spPr>
        <p:txBody>
          <a:bodyPr wrap="square" rtlCol="0">
            <a:spAutoFit/>
          </a:bodyPr>
          <a:lstStyle/>
          <a:p>
            <a:r>
              <a:rPr lang="en-US" dirty="0">
                <a:latin typeface="Poppins" pitchFamily="2" charset="77"/>
                <a:cs typeface="Poppins" pitchFamily="2" charset="77"/>
              </a:rPr>
              <a:t>Forum discussion to begin – recommend to commemorate and tell the story of Survival for Aboriginal &amp; Torres Strait Islander peoples. </a:t>
            </a:r>
            <a:br>
              <a:rPr lang="en-US" sz="1000" dirty="0">
                <a:latin typeface="Poppins" pitchFamily="2" charset="77"/>
                <a:cs typeface="Poppins" pitchFamily="2" charset="77"/>
              </a:rPr>
            </a:br>
            <a:endParaRPr lang="en-US" sz="1000"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Since the Dawn of Time </a:t>
            </a:r>
          </a:p>
          <a:p>
            <a:pPr marL="285750" indent="-285750">
              <a:buFont typeface="Arial" panose="020B0604020202020204" pitchFamily="34" charset="0"/>
              <a:buChar char="•"/>
            </a:pPr>
            <a:r>
              <a:rPr lang="en-US" dirty="0">
                <a:latin typeface="Poppins" pitchFamily="2" charset="77"/>
                <a:cs typeface="Poppins" pitchFamily="2" charset="77"/>
              </a:rPr>
              <a:t>Reflection, Healing and Reconciliation </a:t>
            </a:r>
          </a:p>
          <a:p>
            <a:pPr marL="285750" indent="-285750">
              <a:buFont typeface="Arial" panose="020B0604020202020204" pitchFamily="34" charset="0"/>
              <a:buChar char="•"/>
            </a:pPr>
            <a:r>
              <a:rPr lang="en-US" dirty="0">
                <a:latin typeface="Poppins" pitchFamily="2" charset="77"/>
                <a:cs typeface="Poppins" pitchFamily="2" charset="77"/>
              </a:rPr>
              <a:t>Resilience and Staying Strong </a:t>
            </a:r>
            <a:br>
              <a:rPr lang="en-US" dirty="0">
                <a:latin typeface="Poppins" pitchFamily="2" charset="77"/>
                <a:cs typeface="Poppins" pitchFamily="2" charset="77"/>
              </a:rPr>
            </a:br>
            <a:endParaRPr lang="en-US" sz="1400" dirty="0">
              <a:latin typeface="Poppins" pitchFamily="2" charset="77"/>
              <a:cs typeface="Poppins" pitchFamily="2" charset="77"/>
            </a:endParaRPr>
          </a:p>
          <a:p>
            <a:endParaRPr lang="en-US" sz="1400" dirty="0">
              <a:latin typeface="Poppins" pitchFamily="2" charset="77"/>
              <a:cs typeface="Poppins" pitchFamily="2" charset="77"/>
            </a:endParaRPr>
          </a:p>
          <a:p>
            <a:r>
              <a:rPr lang="en-US" dirty="0">
                <a:latin typeface="Poppins" pitchFamily="2" charset="77"/>
                <a:cs typeface="Poppins" pitchFamily="2" charset="77"/>
              </a:rPr>
              <a:t>Site Visits – across the parks of the Inner West </a:t>
            </a:r>
            <a:r>
              <a:rPr lang="en-AU" dirty="0">
                <a:latin typeface="Poppins" pitchFamily="2" charset="77"/>
                <a:cs typeface="Poppins" pitchFamily="2" charset="77"/>
              </a:rPr>
              <a:t>to decide best location for the memorials</a:t>
            </a:r>
          </a:p>
        </p:txBody>
      </p:sp>
      <p:sp>
        <p:nvSpPr>
          <p:cNvPr id="7" name="TextBox 6">
            <a:extLst>
              <a:ext uri="{FF2B5EF4-FFF2-40B4-BE49-F238E27FC236}">
                <a16:creationId xmlns:a16="http://schemas.microsoft.com/office/drawing/2014/main" id="{5BCBCD44-D214-A3DE-2607-DEB94E3077C7}"/>
              </a:ext>
            </a:extLst>
          </p:cNvPr>
          <p:cNvSpPr txBox="1"/>
          <p:nvPr/>
        </p:nvSpPr>
        <p:spPr>
          <a:xfrm>
            <a:off x="6520595" y="445373"/>
            <a:ext cx="5142191" cy="6144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900" dirty="0">
                <a:solidFill>
                  <a:schemeClr val="bg1"/>
                </a:solidFill>
                <a:latin typeface="Poppins" pitchFamily="2" charset="77"/>
                <a:cs typeface="Poppins" pitchFamily="2" charset="77"/>
              </a:rPr>
              <a:t>Aboriginal &amp; Torres Strait Islander community members from the left – Dr Katrina Thorpe, Janelle Scott, Deborah Lennis (Cultural Advisor IW) Uncle Allan Barnes, Maddison Gibbs &amp; Nicole Monks photo taken by Ashleigh Rankin 2022</a:t>
            </a:r>
            <a:endParaRPr lang="en-AU" sz="9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3511041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29E7D-25D9-8888-2C9A-D20139017073}"/>
              </a:ext>
            </a:extLst>
          </p:cNvPr>
          <p:cNvPicPr>
            <a:picLocks noChangeAspect="1"/>
          </p:cNvPicPr>
          <p:nvPr/>
        </p:nvPicPr>
        <p:blipFill>
          <a:blip r:embed="rId2"/>
          <a:srcRect r="15655"/>
          <a:stretch/>
        </p:blipFill>
        <p:spPr>
          <a:xfrm>
            <a:off x="4500563" y="18736"/>
            <a:ext cx="7691437" cy="6839263"/>
          </a:xfrm>
          <a:prstGeom prst="rect">
            <a:avLst/>
          </a:prstGeom>
        </p:spPr>
      </p:pic>
      <p:sp>
        <p:nvSpPr>
          <p:cNvPr id="4" name="Rectangle 3">
            <a:extLst>
              <a:ext uri="{FF2B5EF4-FFF2-40B4-BE49-F238E27FC236}">
                <a16:creationId xmlns:a16="http://schemas.microsoft.com/office/drawing/2014/main" id="{D58D6B37-80E3-13D5-06D4-FD676367F03E}"/>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AI-generated content may be incorrect.">
            <a:extLst>
              <a:ext uri="{FF2B5EF4-FFF2-40B4-BE49-F238E27FC236}">
                <a16:creationId xmlns:a16="http://schemas.microsoft.com/office/drawing/2014/main" id="{81AF84E9-11CD-8B57-441B-00394A162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3" name="TextBox 2">
            <a:extLst>
              <a:ext uri="{FF2B5EF4-FFF2-40B4-BE49-F238E27FC236}">
                <a16:creationId xmlns:a16="http://schemas.microsoft.com/office/drawing/2014/main" id="{47016717-3044-C1A2-2D8D-1AF38AC94FBF}"/>
              </a:ext>
            </a:extLst>
          </p:cNvPr>
          <p:cNvSpPr txBox="1"/>
          <p:nvPr/>
        </p:nvSpPr>
        <p:spPr>
          <a:xfrm>
            <a:off x="6559506" y="6252046"/>
            <a:ext cx="4403835" cy="2308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Kendrick Park – north/west Aspect (Site 3), picture by Bronwyn Touhy 2019</a:t>
            </a:r>
            <a:endParaRPr lang="en-AU" sz="900" dirty="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9B8389EC-7E75-EBE6-A44D-2678FB3E5585}"/>
              </a:ext>
            </a:extLst>
          </p:cNvPr>
          <p:cNvSpPr txBox="1"/>
          <p:nvPr/>
        </p:nvSpPr>
        <p:spPr>
          <a:xfrm>
            <a:off x="414909" y="418262"/>
            <a:ext cx="4319753" cy="1261884"/>
          </a:xfrm>
          <a:prstGeom prst="rect">
            <a:avLst/>
          </a:prstGeom>
          <a:noFill/>
        </p:spPr>
        <p:txBody>
          <a:bodyPr wrap="square" rtlCol="0">
            <a:spAutoFit/>
          </a:bodyPr>
          <a:lstStyle/>
          <a:p>
            <a:r>
              <a:rPr lang="en-US" sz="2800" dirty="0">
                <a:latin typeface="Poppins Medium" pitchFamily="2" charset="77"/>
                <a:cs typeface="Poppins Medium" pitchFamily="2" charset="77"/>
              </a:rPr>
              <a:t>Selection Process </a:t>
            </a:r>
          </a:p>
          <a:p>
            <a:r>
              <a:rPr lang="en-US" sz="2000" dirty="0">
                <a:latin typeface="Poppins Medium" pitchFamily="2" charset="77"/>
                <a:cs typeface="Poppins Medium" pitchFamily="2" charset="77"/>
              </a:rPr>
              <a:t>Recommendations to council</a:t>
            </a:r>
          </a:p>
          <a:p>
            <a:endParaRPr lang="en-AU" sz="2800" dirty="0">
              <a:latin typeface="Poppins Medium" pitchFamily="2" charset="77"/>
              <a:cs typeface="Poppins Medium" pitchFamily="2" charset="77"/>
            </a:endParaRPr>
          </a:p>
        </p:txBody>
      </p:sp>
      <p:sp>
        <p:nvSpPr>
          <p:cNvPr id="7" name="TextBox 6">
            <a:extLst>
              <a:ext uri="{FF2B5EF4-FFF2-40B4-BE49-F238E27FC236}">
                <a16:creationId xmlns:a16="http://schemas.microsoft.com/office/drawing/2014/main" id="{13E716D3-0CB0-E894-B1D5-7E00B6CDB6D5}"/>
              </a:ext>
            </a:extLst>
          </p:cNvPr>
          <p:cNvSpPr txBox="1"/>
          <p:nvPr/>
        </p:nvSpPr>
        <p:spPr>
          <a:xfrm>
            <a:off x="414909" y="1405484"/>
            <a:ext cx="4714610" cy="3539430"/>
          </a:xfrm>
          <a:prstGeom prst="rect">
            <a:avLst/>
          </a:prstGeom>
          <a:noFill/>
        </p:spPr>
        <p:txBody>
          <a:bodyPr wrap="square" rtlCol="0">
            <a:spAutoFit/>
          </a:bodyPr>
          <a:lstStyle/>
          <a:p>
            <a:br>
              <a:rPr lang="en-US" sz="1600" dirty="0">
                <a:latin typeface="Poppins" pitchFamily="2" charset="77"/>
                <a:cs typeface="Poppins" pitchFamily="2" charset="77"/>
              </a:rPr>
            </a:br>
            <a:r>
              <a:rPr lang="en-US" sz="1600" dirty="0">
                <a:latin typeface="Poppins Medium" pitchFamily="2" charset="77"/>
                <a:cs typeface="Poppins Medium" pitchFamily="2" charset="77"/>
              </a:rPr>
              <a:t>Three Survival memorial to be erected </a:t>
            </a:r>
          </a:p>
          <a:p>
            <a:pPr marL="285750" indent="-285750">
              <a:buFont typeface="Arial" panose="020B0604020202020204" pitchFamily="34" charset="0"/>
              <a:buChar char="•"/>
            </a:pPr>
            <a:r>
              <a:rPr lang="en-US" sz="1600" dirty="0">
                <a:latin typeface="Poppins" pitchFamily="2" charset="77"/>
                <a:cs typeface="Poppins" pitchFamily="2" charset="77"/>
              </a:rPr>
              <a:t>Site 1 – Illoura Reserve Balmain East </a:t>
            </a:r>
          </a:p>
          <a:p>
            <a:pPr marL="285750" indent="-285750">
              <a:buFont typeface="Arial" panose="020B0604020202020204" pitchFamily="34" charset="0"/>
              <a:buChar char="•"/>
            </a:pPr>
            <a:r>
              <a:rPr lang="en-US" sz="1600" dirty="0">
                <a:latin typeface="Poppins" pitchFamily="2" charset="77"/>
                <a:cs typeface="Poppins" pitchFamily="2" charset="77"/>
              </a:rPr>
              <a:t>Site 2 – Yeo Park Ashfield </a:t>
            </a:r>
          </a:p>
          <a:p>
            <a:pPr marL="285750" indent="-285750">
              <a:buFont typeface="Arial" panose="020B0604020202020204" pitchFamily="34" charset="0"/>
              <a:buChar char="•"/>
            </a:pPr>
            <a:r>
              <a:rPr lang="en-US" sz="1600" dirty="0">
                <a:latin typeface="Poppins" pitchFamily="2" charset="77"/>
                <a:cs typeface="Poppins" pitchFamily="2" charset="77"/>
              </a:rPr>
              <a:t>Site 3 – Kendrick Park Tempe </a:t>
            </a:r>
            <a:br>
              <a:rPr lang="en-US" sz="1600" dirty="0">
                <a:latin typeface="Poppins" pitchFamily="2" charset="77"/>
                <a:cs typeface="Poppins" pitchFamily="2" charset="77"/>
              </a:rPr>
            </a:br>
            <a:endParaRPr lang="en-US" sz="1600" dirty="0">
              <a:latin typeface="Poppins" pitchFamily="2" charset="77"/>
              <a:cs typeface="Poppins" pitchFamily="2" charset="77"/>
            </a:endParaRPr>
          </a:p>
          <a:p>
            <a:r>
              <a:rPr lang="en-US" sz="1600" dirty="0">
                <a:latin typeface="Poppins Medium" pitchFamily="2" charset="77"/>
                <a:cs typeface="Poppins Medium" pitchFamily="2" charset="77"/>
              </a:rPr>
              <a:t>Open Expression of Interest</a:t>
            </a:r>
            <a:br>
              <a:rPr lang="en-US" sz="1600" dirty="0">
                <a:latin typeface="Poppins" pitchFamily="2" charset="77"/>
                <a:cs typeface="Poppins" pitchFamily="2" charset="77"/>
              </a:rPr>
            </a:br>
            <a:r>
              <a:rPr lang="en-US" sz="1600" dirty="0">
                <a:latin typeface="Poppins" pitchFamily="2" charset="77"/>
                <a:cs typeface="Poppins" pitchFamily="2" charset="77"/>
              </a:rPr>
              <a:t>(Aboriginal artists) recommended for all three Survival Memorials </a:t>
            </a:r>
            <a:br>
              <a:rPr lang="en-US" sz="1600" dirty="0">
                <a:latin typeface="Poppins" pitchFamily="2" charset="77"/>
                <a:cs typeface="Poppins" pitchFamily="2" charset="77"/>
              </a:rPr>
            </a:br>
            <a:endParaRPr lang="en-US" sz="1600" dirty="0">
              <a:latin typeface="Poppins" pitchFamily="2" charset="77"/>
              <a:cs typeface="Poppins" pitchFamily="2" charset="77"/>
            </a:endParaRPr>
          </a:p>
          <a:p>
            <a:r>
              <a:rPr lang="en-US" sz="1600" dirty="0">
                <a:latin typeface="Poppins Medium" pitchFamily="2" charset="77"/>
                <a:cs typeface="Poppins Medium" pitchFamily="2" charset="77"/>
              </a:rPr>
              <a:t>Engage an Aboriginal curator </a:t>
            </a:r>
          </a:p>
          <a:p>
            <a:pPr marL="285750" indent="-285750">
              <a:buFont typeface="Arial" panose="020B0604020202020204" pitchFamily="34" charset="0"/>
              <a:buChar char="•"/>
            </a:pPr>
            <a:r>
              <a:rPr lang="en-US" sz="1600" dirty="0">
                <a:latin typeface="Poppins" pitchFamily="2" charset="77"/>
                <a:cs typeface="Poppins" pitchFamily="2" charset="77"/>
              </a:rPr>
              <a:t>To develop the brief</a:t>
            </a:r>
          </a:p>
          <a:p>
            <a:pPr marL="285750" indent="-285750">
              <a:buFont typeface="Arial" panose="020B0604020202020204" pitchFamily="34" charset="0"/>
              <a:buChar char="•"/>
            </a:pPr>
            <a:r>
              <a:rPr lang="en-US" sz="1600" dirty="0">
                <a:latin typeface="Poppins" pitchFamily="2" charset="77"/>
                <a:cs typeface="Poppins" pitchFamily="2" charset="77"/>
              </a:rPr>
              <a:t>Assist Council in the selection of Aboriginal artist/s </a:t>
            </a:r>
          </a:p>
        </p:txBody>
      </p:sp>
    </p:spTree>
    <p:extLst>
      <p:ext uri="{BB962C8B-B14F-4D97-AF65-F5344CB8AC3E}">
        <p14:creationId xmlns:p14="http://schemas.microsoft.com/office/powerpoint/2010/main" val="1279827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38AEA-68D4-94DE-2CD7-856516980E91}"/>
              </a:ext>
            </a:extLst>
          </p:cNvPr>
          <p:cNvPicPr>
            <a:picLocks noChangeAspect="1"/>
          </p:cNvPicPr>
          <p:nvPr/>
        </p:nvPicPr>
        <p:blipFill>
          <a:blip r:embed="rId2"/>
          <a:srcRect r="13869"/>
          <a:stretch/>
        </p:blipFill>
        <p:spPr>
          <a:xfrm>
            <a:off x="5180165" y="0"/>
            <a:ext cx="7011836" cy="6858000"/>
          </a:xfrm>
          <a:prstGeom prst="rect">
            <a:avLst/>
          </a:prstGeom>
        </p:spPr>
      </p:pic>
      <p:sp>
        <p:nvSpPr>
          <p:cNvPr id="3" name="Rectangle 2">
            <a:extLst>
              <a:ext uri="{FF2B5EF4-FFF2-40B4-BE49-F238E27FC236}">
                <a16:creationId xmlns:a16="http://schemas.microsoft.com/office/drawing/2014/main" id="{F451D2C2-B16D-70E5-562C-B87C3F1EA898}"/>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AI-generated content may be incorrect.">
            <a:extLst>
              <a:ext uri="{FF2B5EF4-FFF2-40B4-BE49-F238E27FC236}">
                <a16:creationId xmlns:a16="http://schemas.microsoft.com/office/drawing/2014/main" id="{E274F74B-D27A-6A34-72E7-9187010CB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4" name="TextBox 3">
            <a:extLst>
              <a:ext uri="{FF2B5EF4-FFF2-40B4-BE49-F238E27FC236}">
                <a16:creationId xmlns:a16="http://schemas.microsoft.com/office/drawing/2014/main" id="{5E7B7AF5-55C2-963A-1B3E-08E6F231E92D}"/>
              </a:ext>
            </a:extLst>
          </p:cNvPr>
          <p:cNvSpPr txBox="1"/>
          <p:nvPr/>
        </p:nvSpPr>
        <p:spPr>
          <a:xfrm>
            <a:off x="416747" y="408329"/>
            <a:ext cx="3930868" cy="523220"/>
          </a:xfrm>
          <a:prstGeom prst="rect">
            <a:avLst/>
          </a:prstGeom>
          <a:noFill/>
        </p:spPr>
        <p:txBody>
          <a:bodyPr wrap="square" rtlCol="0">
            <a:spAutoFit/>
          </a:bodyPr>
          <a:lstStyle/>
          <a:p>
            <a:r>
              <a:rPr lang="en-US" sz="2800" dirty="0">
                <a:latin typeface="Poppins Medium" pitchFamily="2" charset="77"/>
                <a:cs typeface="Poppins Medium" pitchFamily="2" charset="77"/>
              </a:rPr>
              <a:t>Selected Artist/s</a:t>
            </a:r>
            <a:endParaRPr lang="en-AU" sz="2800" dirty="0">
              <a:latin typeface="Poppins Medium" pitchFamily="2" charset="77"/>
              <a:cs typeface="Poppins Medium" pitchFamily="2" charset="77"/>
            </a:endParaRPr>
          </a:p>
        </p:txBody>
      </p:sp>
      <p:sp>
        <p:nvSpPr>
          <p:cNvPr id="5" name="TextBox 4">
            <a:extLst>
              <a:ext uri="{FF2B5EF4-FFF2-40B4-BE49-F238E27FC236}">
                <a16:creationId xmlns:a16="http://schemas.microsoft.com/office/drawing/2014/main" id="{57768FD7-6662-AD81-8A5D-B6864CC9E3FC}"/>
              </a:ext>
            </a:extLst>
          </p:cNvPr>
          <p:cNvSpPr txBox="1"/>
          <p:nvPr/>
        </p:nvSpPr>
        <p:spPr>
          <a:xfrm>
            <a:off x="421033" y="1650464"/>
            <a:ext cx="5117618" cy="31162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Poppins" pitchFamily="2" charset="77"/>
                <a:cs typeface="Poppins" pitchFamily="2" charset="77"/>
              </a:rPr>
              <a:t>Through the EOI process </a:t>
            </a:r>
          </a:p>
          <a:p>
            <a:pPr marL="285750" indent="-285750">
              <a:lnSpc>
                <a:spcPct val="150000"/>
              </a:lnSpc>
              <a:buFont typeface="Arial" panose="020B0604020202020204" pitchFamily="34" charset="0"/>
              <a:buChar char="•"/>
            </a:pPr>
            <a:r>
              <a:rPr lang="en-US" dirty="0">
                <a:latin typeface="Poppins" pitchFamily="2" charset="77"/>
                <a:cs typeface="Poppins" pitchFamily="2" charset="77"/>
              </a:rPr>
              <a:t>Applications were assessed via a panel</a:t>
            </a:r>
          </a:p>
          <a:p>
            <a:pPr marL="285750" indent="-285750">
              <a:lnSpc>
                <a:spcPct val="150000"/>
              </a:lnSpc>
              <a:buFont typeface="Arial" panose="020B0604020202020204" pitchFamily="34" charset="0"/>
              <a:buChar char="•"/>
            </a:pPr>
            <a:r>
              <a:rPr lang="en-US" dirty="0">
                <a:latin typeface="Poppins" pitchFamily="2" charset="77"/>
                <a:cs typeface="Poppins" pitchFamily="2" charset="77"/>
              </a:rPr>
              <a:t>Aboriginal community engagement </a:t>
            </a:r>
          </a:p>
          <a:p>
            <a:endParaRPr lang="en-US" dirty="0">
              <a:latin typeface="Poppins" pitchFamily="2" charset="77"/>
              <a:cs typeface="Poppins" pitchFamily="2" charset="77"/>
            </a:endParaRPr>
          </a:p>
          <a:p>
            <a:r>
              <a:rPr lang="en-US" dirty="0">
                <a:latin typeface="Poppins Medium" pitchFamily="2" charset="77"/>
                <a:cs typeface="Poppins Medium" pitchFamily="2" charset="77"/>
              </a:rPr>
              <a:t>Winners</a:t>
            </a:r>
          </a:p>
          <a:p>
            <a:pPr marL="285750" indent="-285750">
              <a:lnSpc>
                <a:spcPct val="150000"/>
              </a:lnSpc>
              <a:buFont typeface="Arial" panose="020B0604020202020204" pitchFamily="34" charset="0"/>
              <a:buChar char="•"/>
            </a:pPr>
            <a:r>
              <a:rPr lang="en-US" dirty="0">
                <a:latin typeface="Poppins" pitchFamily="2" charset="77"/>
                <a:cs typeface="Poppins" pitchFamily="2" charset="77"/>
              </a:rPr>
              <a:t>Nicole Monks &amp; Maddison Gibbs (Mili Mili)</a:t>
            </a:r>
            <a:endParaRPr lang="en-US" sz="800" dirty="0">
              <a:latin typeface="Poppins" pitchFamily="2" charset="77"/>
              <a:cs typeface="Poppins" pitchFamily="2" charset="77"/>
            </a:endParaRPr>
          </a:p>
          <a:p>
            <a:pPr>
              <a:lnSpc>
                <a:spcPct val="150000"/>
              </a:lnSpc>
            </a:pPr>
            <a:r>
              <a:rPr lang="en-US" sz="800" dirty="0">
                <a:latin typeface="Poppins" pitchFamily="2" charset="77"/>
                <a:cs typeface="Poppins" pitchFamily="2" charset="77"/>
              </a:rPr>
              <a:t> </a:t>
            </a:r>
          </a:p>
          <a:p>
            <a:pPr marL="285750" indent="-285750">
              <a:buFont typeface="Arial" panose="020B0604020202020204" pitchFamily="34" charset="0"/>
              <a:buChar char="•"/>
            </a:pPr>
            <a:r>
              <a:rPr lang="en-US" dirty="0">
                <a:latin typeface="Poppins" pitchFamily="2" charset="77"/>
                <a:cs typeface="Poppins" pitchFamily="2" charset="77"/>
              </a:rPr>
              <a:t>Theme/Concept of design – Connection to Country </a:t>
            </a:r>
            <a:endParaRPr lang="en-AU" dirty="0">
              <a:latin typeface="Poppins" pitchFamily="2" charset="77"/>
              <a:cs typeface="Poppins" pitchFamily="2" charset="77"/>
            </a:endParaRPr>
          </a:p>
        </p:txBody>
      </p:sp>
      <p:sp>
        <p:nvSpPr>
          <p:cNvPr id="7" name="TextBox 6">
            <a:extLst>
              <a:ext uri="{FF2B5EF4-FFF2-40B4-BE49-F238E27FC236}">
                <a16:creationId xmlns:a16="http://schemas.microsoft.com/office/drawing/2014/main" id="{16E0DDDA-8B97-6E2B-0A50-7CC23250592B}"/>
              </a:ext>
            </a:extLst>
          </p:cNvPr>
          <p:cNvSpPr txBox="1"/>
          <p:nvPr/>
        </p:nvSpPr>
        <p:spPr>
          <a:xfrm>
            <a:off x="6608702" y="6237716"/>
            <a:ext cx="5265435" cy="2308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Winning Design Concept – Artists Nicole Monks &amp; Maddison Gibbs (Mili Mili) 2021 </a:t>
            </a:r>
            <a:endParaRPr lang="en-AU" sz="9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109502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0281F8-334D-3B38-CB90-3E23245D54BA}"/>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AI-generated content may be incorrect.">
            <a:extLst>
              <a:ext uri="{FF2B5EF4-FFF2-40B4-BE49-F238E27FC236}">
                <a16:creationId xmlns:a16="http://schemas.microsoft.com/office/drawing/2014/main" id="{12CC7140-342A-6595-0FD1-C88EEDD1A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5" name="Picture 4" descr="A stone path with rocks and a bird on it&#10;&#10;AI-generated content may be incorrect.">
            <a:extLst>
              <a:ext uri="{FF2B5EF4-FFF2-40B4-BE49-F238E27FC236}">
                <a16:creationId xmlns:a16="http://schemas.microsoft.com/office/drawing/2014/main" id="{E2CB1DDB-4669-466F-3278-10B3ED2C3477}"/>
              </a:ext>
            </a:extLst>
          </p:cNvPr>
          <p:cNvPicPr>
            <a:picLocks noChangeAspect="1"/>
          </p:cNvPicPr>
          <p:nvPr/>
        </p:nvPicPr>
        <p:blipFill>
          <a:blip r:embed="rId3">
            <a:extLst>
              <a:ext uri="{28A0092B-C50C-407E-A947-70E740481C1C}">
                <a14:useLocalDpi xmlns:a14="http://schemas.microsoft.com/office/drawing/2010/main" val="0"/>
              </a:ext>
            </a:extLst>
          </a:blip>
          <a:srcRect t="4638" b="18019"/>
          <a:stretch/>
        </p:blipFill>
        <p:spPr>
          <a:xfrm>
            <a:off x="6096000" y="1"/>
            <a:ext cx="6096000" cy="6858000"/>
          </a:xfrm>
          <a:prstGeom prst="rect">
            <a:avLst/>
          </a:prstGeom>
        </p:spPr>
      </p:pic>
      <p:sp>
        <p:nvSpPr>
          <p:cNvPr id="3" name="TextBox 2">
            <a:extLst>
              <a:ext uri="{FF2B5EF4-FFF2-40B4-BE49-F238E27FC236}">
                <a16:creationId xmlns:a16="http://schemas.microsoft.com/office/drawing/2014/main" id="{7D16A32E-E811-1159-2CDF-EF82B74FA268}"/>
              </a:ext>
            </a:extLst>
          </p:cNvPr>
          <p:cNvSpPr txBox="1"/>
          <p:nvPr/>
        </p:nvSpPr>
        <p:spPr>
          <a:xfrm>
            <a:off x="429197" y="447518"/>
            <a:ext cx="3558819" cy="177875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dirty="0">
                <a:latin typeface="Poppins Medium" pitchFamily="2" charset="77"/>
                <a:ea typeface="+mj-ea"/>
                <a:cs typeface="Poppins Medium" pitchFamily="2" charset="77"/>
              </a:rPr>
              <a:t>Community Engagement </a:t>
            </a:r>
          </a:p>
        </p:txBody>
      </p:sp>
      <p:sp>
        <p:nvSpPr>
          <p:cNvPr id="7" name="TextBox 6">
            <a:extLst>
              <a:ext uri="{FF2B5EF4-FFF2-40B4-BE49-F238E27FC236}">
                <a16:creationId xmlns:a16="http://schemas.microsoft.com/office/drawing/2014/main" id="{9DB8A932-240D-634D-A6E7-0556C1206F29}"/>
              </a:ext>
            </a:extLst>
          </p:cNvPr>
          <p:cNvSpPr txBox="1"/>
          <p:nvPr/>
        </p:nvSpPr>
        <p:spPr>
          <a:xfrm>
            <a:off x="433029" y="1679812"/>
            <a:ext cx="5315670"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Council did a 1000+ letterbox drop</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Discussion with residents and the wider community  of the Inner West LGA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Issues that arose </a:t>
            </a:r>
          </a:p>
          <a:p>
            <a:pPr marL="742950" lvl="1" indent="-285750">
              <a:buFont typeface="Arial" panose="020B0604020202020204" pitchFamily="34" charset="0"/>
              <a:buChar char="•"/>
            </a:pPr>
            <a:r>
              <a:rPr lang="en-US" dirty="0">
                <a:latin typeface="Poppins" pitchFamily="2" charset="77"/>
                <a:cs typeface="Poppins" pitchFamily="2" charset="77"/>
              </a:rPr>
              <a:t>Landscaping</a:t>
            </a:r>
          </a:p>
          <a:p>
            <a:pPr marL="742950" lvl="1" indent="-285750">
              <a:buFont typeface="Arial" panose="020B0604020202020204" pitchFamily="34" charset="0"/>
              <a:buChar char="•"/>
            </a:pPr>
            <a:r>
              <a:rPr lang="en-US" dirty="0">
                <a:latin typeface="Poppins" pitchFamily="2" charset="77"/>
                <a:cs typeface="Poppins" pitchFamily="2" charset="77"/>
              </a:rPr>
              <a:t>Drainage </a:t>
            </a:r>
          </a:p>
          <a:p>
            <a:pPr marL="742950" lvl="1" indent="-285750">
              <a:buFont typeface="Arial" panose="020B0604020202020204" pitchFamily="34" charset="0"/>
              <a:buChar char="•"/>
            </a:pPr>
            <a:r>
              <a:rPr lang="en-US" dirty="0">
                <a:latin typeface="Poppins" pitchFamily="2" charset="77"/>
                <a:cs typeface="Poppins" pitchFamily="2" charset="77"/>
              </a:rPr>
              <a:t>Loss of greenspace/grass </a:t>
            </a:r>
          </a:p>
          <a:p>
            <a:pPr marL="742950" lvl="1" indent="-285750">
              <a:buFont typeface="Arial" panose="020B0604020202020204" pitchFamily="34" charset="0"/>
              <a:buChar char="•"/>
            </a:pPr>
            <a:r>
              <a:rPr lang="en-US" dirty="0">
                <a:latin typeface="Poppins" pitchFamily="2" charset="77"/>
                <a:cs typeface="Poppins" pitchFamily="2" charset="77"/>
              </a:rPr>
              <a:t>Loss of ‘heritage’ roses </a:t>
            </a:r>
          </a:p>
          <a:p>
            <a:pPr marL="742950" lvl="1" indent="-285750">
              <a:buFont typeface="Arial" panose="020B0604020202020204" pitchFamily="34" charset="0"/>
              <a:buChar char="•"/>
            </a:pPr>
            <a:r>
              <a:rPr lang="en-US" dirty="0">
                <a:latin typeface="Poppins" pitchFamily="2" charset="77"/>
                <a:cs typeface="Poppins" pitchFamily="2" charset="77"/>
              </a:rPr>
              <a:t>No more made-made infrastructure (concrete) </a:t>
            </a:r>
            <a:endParaRPr lang="en-AU" dirty="0">
              <a:latin typeface="Poppins" pitchFamily="2" charset="77"/>
              <a:cs typeface="Poppins" pitchFamily="2" charset="77"/>
            </a:endParaRPr>
          </a:p>
        </p:txBody>
      </p:sp>
      <p:sp>
        <p:nvSpPr>
          <p:cNvPr id="8" name="TextBox 7">
            <a:extLst>
              <a:ext uri="{FF2B5EF4-FFF2-40B4-BE49-F238E27FC236}">
                <a16:creationId xmlns:a16="http://schemas.microsoft.com/office/drawing/2014/main" id="{B3E543D3-225C-6DE9-C02A-F93C203067A6}"/>
              </a:ext>
            </a:extLst>
          </p:cNvPr>
          <p:cNvSpPr txBox="1"/>
          <p:nvPr/>
        </p:nvSpPr>
        <p:spPr>
          <a:xfrm>
            <a:off x="6506361" y="6259441"/>
            <a:ext cx="4105999" cy="215444"/>
          </a:xfrm>
          <a:prstGeom prst="rect">
            <a:avLst/>
          </a:prstGeom>
          <a:noFill/>
        </p:spPr>
        <p:txBody>
          <a:bodyPr wrap="square" rtlCol="0">
            <a:spAutoFit/>
          </a:bodyPr>
          <a:lstStyle/>
          <a:p>
            <a:r>
              <a:rPr lang="en-US" sz="800" dirty="0">
                <a:solidFill>
                  <a:schemeClr val="bg1"/>
                </a:solidFill>
                <a:latin typeface="Poppins" pitchFamily="2" charset="77"/>
                <a:cs typeface="Poppins" pitchFamily="2" charset="77"/>
              </a:rPr>
              <a:t>Breathe – Nicole Monks &amp; Maddison Gibbs. Photo by Shane Rozario 2024 </a:t>
            </a:r>
            <a:endParaRPr lang="en-AU" sz="8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575237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Council Document" ma:contentTypeID="0x0101002EA0ACC7199C6F48BBC1C50C26568B7000F205140F1F9F244E8F961A9269A278AE" ma:contentTypeVersion="33" ma:contentTypeDescription="" ma:contentTypeScope="" ma:versionID="001a86ed441c96896e7fd3c1689f53d3">
  <xsd:schema xmlns:xsd="http://www.w3.org/2001/XMLSchema" xmlns:xs="http://www.w3.org/2001/XMLSchema" xmlns:p="http://schemas.microsoft.com/office/2006/metadata/properties" xmlns:ns2="e15b3f28-72fe-4d8e-9015-cd7639cc1d5c" xmlns:ns3="672e4d61-b0e1-4512-a2d7-8a084ba9087f" xmlns:ns4="569a9a18-66eb-4d7f-87f9-e951ff39fbe1" targetNamespace="http://schemas.microsoft.com/office/2006/metadata/properties" ma:root="true" ma:fieldsID="16b2d1b190e599b83a20caa5ecc31f78" ns2:_="" ns3:_="" ns4:_="">
    <xsd:import namespace="e15b3f28-72fe-4d8e-9015-cd7639cc1d5c"/>
    <xsd:import namespace="672e4d61-b0e1-4512-a2d7-8a084ba9087f"/>
    <xsd:import namespace="569a9a18-66eb-4d7f-87f9-e951ff39fbe1"/>
    <xsd:element name="properties">
      <xsd:complexType>
        <xsd:sequence>
          <xsd:element name="documentManagement">
            <xsd:complexType>
              <xsd:all>
                <xsd:element ref="ns2:j34109dad6d74e65aeb70f26fb08b4f8" minOccurs="0"/>
                <xsd:element ref="ns3:TaxCatchAll" minOccurs="0"/>
                <xsd:element ref="ns3:TaxCatchAllLabel" minOccurs="0"/>
                <xsd:element ref="ns2:l1c0f6ab8ef2402fbec6471c41ba8676" minOccurs="0"/>
                <xsd:element ref="ns2:a4aea6358e984ac9b861ac1b28a77451" minOccurs="0"/>
                <xsd:element ref="ns2:ja41ec0d84ad44129a5319a9e852e644" minOccurs="0"/>
                <xsd:element ref="ns2:Sensitivity_x0020_Label"/>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lcf76f155ced4ddcb4097134ff3c332f" minOccurs="0"/>
                <xsd:element ref="ns4:MediaServiceGenerationTime" minOccurs="0"/>
                <xsd:element ref="ns4:MediaServiceEventHashCode" minOccurs="0"/>
                <xsd:element ref="ns4:MediaServiceOCR" minOccurs="0"/>
                <xsd:element ref="ns4:MediaServiceObjectDetectorVersions" minOccurs="0"/>
                <xsd:element ref="ns4:MediaServiceSearchProperties" minOccurs="0"/>
                <xsd:element ref="ns3:SharedWithUsers" minOccurs="0"/>
                <xsd:element ref="ns3:SharedWithDetails" minOccurs="0"/>
                <xsd:element ref="ns4:MediaServiceLocation" minOccurs="0"/>
                <xsd:element ref="ns4: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5b3f28-72fe-4d8e-9015-cd7639cc1d5c" elementFormDefault="qualified">
    <xsd:import namespace="http://schemas.microsoft.com/office/2006/documentManagement/types"/>
    <xsd:import namespace="http://schemas.microsoft.com/office/infopath/2007/PartnerControls"/>
    <xsd:element name="j34109dad6d74e65aeb70f26fb08b4f8" ma:index="8" ma:taxonomy="true" ma:internalName="j34109dad6d74e65aeb70f26fb08b4f8" ma:taxonomyFieldName="Business_x0020_Activity" ma:displayName="Business Activity" ma:default="1;#Community Services:Library and Public Information Access|1f618560-044c-40b5-890b-84700c807126" ma:fieldId="{334109da-d6d7-4e65-aeb7-0f26fb08b4f8}" ma:sspId="516bdea9-e600-4589-8521-3bb65543706f" ma:termSetId="d7779c34-d779-4a12-a510-141af220f10e" ma:anchorId="00000000-0000-0000-0000-000000000000" ma:open="false" ma:isKeyword="false">
      <xsd:complexType>
        <xsd:sequence>
          <xsd:element ref="pc:Terms" minOccurs="0" maxOccurs="1"/>
        </xsd:sequence>
      </xsd:complexType>
    </xsd:element>
    <xsd:element name="l1c0f6ab8ef2402fbec6471c41ba8676" ma:index="12" nillable="true" ma:taxonomy="true" ma:internalName="l1c0f6ab8ef2402fbec6471c41ba8676" ma:taxonomyFieldName="Document_x0020_Type" ma:displayName="Document Type" ma:default="" ma:fieldId="{51c0f6ab-8ef2-402f-bec6-471c41ba8676}" ma:sspId="516bdea9-e600-4589-8521-3bb65543706f" ma:termSetId="cedfea7a-4584-43c3-bfae-fe9117c1cf37" ma:anchorId="00000000-0000-0000-0000-000000000000" ma:open="false" ma:isKeyword="false">
      <xsd:complexType>
        <xsd:sequence>
          <xsd:element ref="pc:Terms" minOccurs="0" maxOccurs="1"/>
        </xsd:sequence>
      </xsd:complexType>
    </xsd:element>
    <xsd:element name="a4aea6358e984ac9b861ac1b28a77451" ma:index="14" ma:taxonomy="true" ma:internalName="a4aea6358e984ac9b861ac1b28a77451" ma:taxonomyFieldName="Site_x0020_Type" ma:displayName="Site Type" ma:default="3;#Department|c786d8df-7b5d-4014-bc26-c45c2dabee8c" ma:fieldId="{a4aea635-8e98-4ac9-b861-ac1b28a77451}" ma:sspId="516bdea9-e600-4589-8521-3bb65543706f" ma:termSetId="8e194f18-3923-40b7-b147-49ceb7d7b023" ma:anchorId="00000000-0000-0000-0000-000000000000" ma:open="false" ma:isKeyword="false">
      <xsd:complexType>
        <xsd:sequence>
          <xsd:element ref="pc:Terms" minOccurs="0" maxOccurs="1"/>
        </xsd:sequence>
      </xsd:complexType>
    </xsd:element>
    <xsd:element name="ja41ec0d84ad44129a5319a9e852e644" ma:index="15" ma:taxonomy="true" ma:internalName="ja41ec0d84ad44129a5319a9e852e644" ma:taxonomyFieldName="IWC_x0020_Department" ma:displayName="IWC Department" ma:default="2;#Libraries|9cc06748-eb9b-4c69-8d57-21c1cba5285b" ma:fieldId="{3a41ec0d-84ad-4412-9a53-19a9e852e644}" ma:sspId="516bdea9-e600-4589-8521-3bb65543706f" ma:termSetId="650ad434-b259-4125-b858-b6708200a3c9" ma:anchorId="00000000-0000-0000-0000-000000000000" ma:open="false" ma:isKeyword="false">
      <xsd:complexType>
        <xsd:sequence>
          <xsd:element ref="pc:Terms" minOccurs="0" maxOccurs="1"/>
        </xsd:sequence>
      </xsd:complexType>
    </xsd:element>
    <xsd:element name="Sensitivity_x0020_Label" ma:index="17" ma:displayName="Sensitivity Label" ma:default="Confidential" ma:internalName="Sensitivity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2e4d61-b0e1-4512-a2d7-8a084ba9087f"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064c3619-760d-46da-b233-7ff19f2c3dd0}" ma:internalName="TaxCatchAll" ma:showField="CatchAllData" ma:web="672e4d61-b0e1-4512-a2d7-8a084ba9087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64c3619-760d-46da-b233-7ff19f2c3dd0}" ma:internalName="TaxCatchAllLabel" ma:readOnly="true" ma:showField="CatchAllDataLabel" ma:web="672e4d61-b0e1-4512-a2d7-8a084ba9087f">
      <xsd:complexType>
        <xsd:complexContent>
          <xsd:extension base="dms:MultiChoiceLookup">
            <xsd:sequence>
              <xsd:element name="Value" type="dms:Lookup" maxOccurs="unbounded" minOccurs="0" nillable="true"/>
            </xsd:sequence>
          </xsd:extension>
        </xsd:complexContent>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9a9a18-66eb-4d7f-87f9-e951ff39fbe1"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516bdea9-e600-4589-8521-3bb65543706f" ma:termSetId="09814cd3-568e-fe90-9814-8d621ff8fb84" ma:anchorId="fba54fb3-c3e1-fe81-a776-ca4b69148c4d" ma:open="true" ma:isKeyword="false">
      <xsd:complexType>
        <xsd:sequence>
          <xsd:element ref="pc:Terms" minOccurs="0" maxOccurs="1"/>
        </xsd:sequence>
      </xsd:complex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OCR" ma:index="30" nillable="true" ma:displayName="Extracted Text" ma:internalName="MediaServiceOCR" ma:readOnly="true">
      <xsd:simpleType>
        <xsd:restriction base="dms:Note">
          <xsd:maxLength value="255"/>
        </xsd:restriction>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Location" ma:index="35" nillable="true" ma:displayName="Location" ma:indexed="true" ma:internalName="MediaServiceLocation" ma:readOnly="true">
      <xsd:simpleType>
        <xsd:restriction base="dms:Text"/>
      </xsd:simpleType>
    </xsd:element>
    <xsd:element name="NOtes" ma:index="36" nillable="true" ma:displayName="NOtes" ma:format="Dropdown" ma:internalName="NOte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72e4d61-b0e1-4512-a2d7-8a084ba9087f">
      <Value>3</Value>
      <Value>2</Value>
      <Value>1</Value>
    </TaxCatchAll>
    <lcf76f155ced4ddcb4097134ff3c332f xmlns="569a9a18-66eb-4d7f-87f9-e951ff39fbe1">
      <Terms xmlns="http://schemas.microsoft.com/office/infopath/2007/PartnerControls"/>
    </lcf76f155ced4ddcb4097134ff3c332f>
    <ja41ec0d84ad44129a5319a9e852e644 xmlns="e15b3f28-72fe-4d8e-9015-cd7639cc1d5c">
      <Terms xmlns="http://schemas.microsoft.com/office/infopath/2007/PartnerControls">
        <TermInfo xmlns="http://schemas.microsoft.com/office/infopath/2007/PartnerControls">
          <TermName xmlns="http://schemas.microsoft.com/office/infopath/2007/PartnerControls">Libraries</TermName>
          <TermId xmlns="http://schemas.microsoft.com/office/infopath/2007/PartnerControls">9cc06748-eb9b-4c69-8d57-21c1cba5285b</TermId>
        </TermInfo>
      </Terms>
    </ja41ec0d84ad44129a5319a9e852e644>
    <Sensitivity_x0020_Label xmlns="e15b3f28-72fe-4d8e-9015-cd7639cc1d5c">Confidential</Sensitivity_x0020_Label>
    <a4aea6358e984ac9b861ac1b28a77451 xmlns="e15b3f28-72fe-4d8e-9015-cd7639cc1d5c">
      <Terms xmlns="http://schemas.microsoft.com/office/infopath/2007/PartnerControls">
        <TermInfo xmlns="http://schemas.microsoft.com/office/infopath/2007/PartnerControls">
          <TermName xmlns="http://schemas.microsoft.com/office/infopath/2007/PartnerControls">Department</TermName>
          <TermId xmlns="http://schemas.microsoft.com/office/infopath/2007/PartnerControls">c786d8df-7b5d-4014-bc26-c45c2dabee8c</TermId>
        </TermInfo>
      </Terms>
    </a4aea6358e984ac9b861ac1b28a77451>
    <l1c0f6ab8ef2402fbec6471c41ba8676 xmlns="e15b3f28-72fe-4d8e-9015-cd7639cc1d5c">
      <Terms xmlns="http://schemas.microsoft.com/office/infopath/2007/PartnerControls"/>
    </l1c0f6ab8ef2402fbec6471c41ba8676>
    <NOtes xmlns="569a9a18-66eb-4d7f-87f9-e951ff39fbe1" xsi:nil="true"/>
    <j34109dad6d74e65aeb70f26fb08b4f8 xmlns="e15b3f28-72fe-4d8e-9015-cd7639cc1d5c">
      <Terms xmlns="http://schemas.microsoft.com/office/infopath/2007/PartnerControls">
        <TermInfo xmlns="http://schemas.microsoft.com/office/infopath/2007/PartnerControls">
          <TermName xmlns="http://schemas.microsoft.com/office/infopath/2007/PartnerControls">Community Services:Library and Public Information Access</TermName>
          <TermId xmlns="http://schemas.microsoft.com/office/infopath/2007/PartnerControls">1f618560-044c-40b5-890b-84700c807126</TermId>
        </TermInfo>
      </Terms>
    </j34109dad6d74e65aeb70f26fb08b4f8>
  </documentManagement>
</p:properties>
</file>

<file path=customXml/itemProps1.xml><?xml version="1.0" encoding="utf-8"?>
<ds:datastoreItem xmlns:ds="http://schemas.openxmlformats.org/officeDocument/2006/customXml" ds:itemID="{C761E50A-F1C2-4ACF-92E6-341DA9F04362}">
  <ds:schemaRefs>
    <ds:schemaRef ds:uri="http://schemas.microsoft.com/sharepoint/v3/contenttype/forms"/>
  </ds:schemaRefs>
</ds:datastoreItem>
</file>

<file path=customXml/itemProps2.xml><?xml version="1.0" encoding="utf-8"?>
<ds:datastoreItem xmlns:ds="http://schemas.openxmlformats.org/officeDocument/2006/customXml" ds:itemID="{C7B929E8-023B-48D0-9E89-3DA34086E8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5b3f28-72fe-4d8e-9015-cd7639cc1d5c"/>
    <ds:schemaRef ds:uri="672e4d61-b0e1-4512-a2d7-8a084ba9087f"/>
    <ds:schemaRef ds:uri="569a9a18-66eb-4d7f-87f9-e951ff39f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6C71EA-044B-4EB8-94E1-DF474C58C8F4}">
  <ds:schemaRefs>
    <ds:schemaRef ds:uri="http://purl.org/dc/terms/"/>
    <ds:schemaRef ds:uri="http://purl.org/dc/elements/1.1/"/>
    <ds:schemaRef ds:uri="http://schemas.microsoft.com/office/2006/metadata/properties"/>
    <ds:schemaRef ds:uri="http://www.w3.org/XML/1998/namespace"/>
    <ds:schemaRef ds:uri="e15b3f28-72fe-4d8e-9015-cd7639cc1d5c"/>
    <ds:schemaRef ds:uri="http://schemas.microsoft.com/office/2006/documentManagement/types"/>
    <ds:schemaRef ds:uri="http://schemas.microsoft.com/office/infopath/2007/PartnerControls"/>
    <ds:schemaRef ds:uri="http://schemas.openxmlformats.org/package/2006/metadata/core-properties"/>
    <ds:schemaRef ds:uri="03e3e3ff-e998-473d-a084-555cd1fb541a"/>
    <ds:schemaRef ds:uri="http://purl.org/dc/dcmitype/"/>
    <ds:schemaRef ds:uri="672e4d61-b0e1-4512-a2d7-8a084ba9087f"/>
    <ds:schemaRef ds:uri="569a9a18-66eb-4d7f-87f9-e951ff39fbe1"/>
  </ds:schemaRefs>
</ds:datastoreItem>
</file>

<file path=docProps/app.xml><?xml version="1.0" encoding="utf-8"?>
<Properties xmlns="http://schemas.openxmlformats.org/officeDocument/2006/extended-properties" xmlns:vt="http://schemas.openxmlformats.org/officeDocument/2006/docPropsVTypes">
  <Template/>
  <TotalTime>740</TotalTime>
  <Words>1008</Words>
  <Application>Microsoft Office PowerPoint</Application>
  <PresentationFormat>Widescreen</PresentationFormat>
  <Paragraphs>96</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Holly Millward</dc:creator>
  <cp:lastModifiedBy>Sophie Adams</cp:lastModifiedBy>
  <cp:revision>16</cp:revision>
  <dcterms:created xsi:type="dcterms:W3CDTF">2025-03-10T23:42:26Z</dcterms:created>
  <dcterms:modified xsi:type="dcterms:W3CDTF">2025-06-03T05:20:39Z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Type">
    <vt:lpwstr>3;#Department|c786d8df-7b5d-4014-bc26-c45c2dabee8c</vt:lpwstr>
  </property>
  <property fmtid="{D5CDD505-2E9C-101B-9397-08002B2CF9AE}" pid="3" name="Business Activity">
    <vt:lpwstr>1;#Community Services:Library and Public Information Access|1f618560-044c-40b5-890b-84700c807126</vt:lpwstr>
  </property>
  <property fmtid="{D5CDD505-2E9C-101B-9397-08002B2CF9AE}" pid="4" name="ContentTypeId">
    <vt:lpwstr>0x0101002EA0ACC7199C6F48BBC1C50C26568B7000F205140F1F9F244E8F961A9269A278AE</vt:lpwstr>
  </property>
  <property fmtid="{D5CDD505-2E9C-101B-9397-08002B2CF9AE}" pid="5" name="IWC Department">
    <vt:lpwstr>2;#Libraries|9cc06748-eb9b-4c69-8d57-21c1cba5285b</vt:lpwstr>
  </property>
  <property fmtid="{D5CDD505-2E9C-101B-9397-08002B2CF9AE}" pid="6" name="Document_x0020_Type">
    <vt:lpwstr/>
  </property>
  <property fmtid="{D5CDD505-2E9C-101B-9397-08002B2CF9AE}" pid="7" name="Business_x0020_Activity">
    <vt:lpwstr>1;#Community Services:Library and Public Information Access|1f618560-044c-40b5-890b-84700c807126</vt:lpwstr>
  </property>
  <property fmtid="{D5CDD505-2E9C-101B-9397-08002B2CF9AE}" pid="8" name="MediaServiceImageTags">
    <vt:lpwstr/>
  </property>
  <property fmtid="{D5CDD505-2E9C-101B-9397-08002B2CF9AE}" pid="9" name="IWC_x0020_Department">
    <vt:lpwstr>2;#Libraries|9cc06748-eb9b-4c69-8d57-21c1cba5285b</vt:lpwstr>
  </property>
  <property fmtid="{D5CDD505-2E9C-101B-9397-08002B2CF9AE}" pid="10" name="Site_x0020_Type">
    <vt:lpwstr>3;#Department|c786d8df-7b5d-4014-bc26-c45c2dabee8c</vt:lpwstr>
  </property>
  <property fmtid="{D5CDD505-2E9C-101B-9397-08002B2CF9AE}" pid="11" name="Document Type">
    <vt:lpwstr/>
  </property>
</Properties>
</file>