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93" r:id="rId5"/>
    <p:sldId id="282" r:id="rId6"/>
    <p:sldId id="283" r:id="rId7"/>
    <p:sldId id="294" r:id="rId8"/>
    <p:sldId id="288" r:id="rId9"/>
    <p:sldId id="287" r:id="rId10"/>
    <p:sldId id="273" r:id="rId11"/>
    <p:sldId id="272" r:id="rId12"/>
    <p:sldId id="289" r:id="rId13"/>
    <p:sldId id="270" r:id="rId14"/>
    <p:sldId id="278" r:id="rId15"/>
    <p:sldId id="264" r:id="rId16"/>
    <p:sldId id="277" r:id="rId17"/>
    <p:sldId id="267" r:id="rId18"/>
    <p:sldId id="262" r:id="rId19"/>
    <p:sldId id="290" r:id="rId20"/>
    <p:sldId id="265" r:id="rId21"/>
    <p:sldId id="263" r:id="rId22"/>
    <p:sldId id="261" r:id="rId23"/>
    <p:sldId id="279" r:id="rId24"/>
    <p:sldId id="291" r:id="rId25"/>
    <p:sldId id="29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25" userDrawn="1">
          <p15:clr>
            <a:srgbClr val="A4A3A4"/>
          </p15:clr>
        </p15:guide>
        <p15:guide id="2" pos="7333" userDrawn="1">
          <p15:clr>
            <a:srgbClr val="A4A3A4"/>
          </p15:clr>
        </p15:guide>
        <p15:guide id="3" orient="horz" pos="4020" userDrawn="1">
          <p15:clr>
            <a:srgbClr val="A4A3A4"/>
          </p15:clr>
        </p15:guide>
        <p15:guide id="4" orient="horz" pos="346" userDrawn="1">
          <p15:clr>
            <a:srgbClr val="A4A3A4"/>
          </p15:clr>
        </p15:guide>
        <p15:guide id="5" pos="3863" userDrawn="1">
          <p15:clr>
            <a:srgbClr val="A4A3A4"/>
          </p15:clr>
        </p15:guide>
        <p15:guide id="6" pos="4180" userDrawn="1">
          <p15:clr>
            <a:srgbClr val="A4A3A4"/>
          </p15:clr>
        </p15:guide>
        <p15:guide id="7" pos="499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997E"/>
    <a:srgbClr val="B4A083"/>
    <a:srgbClr val="92816B"/>
    <a:srgbClr val="F5ECE3"/>
    <a:srgbClr val="FF3F49"/>
    <a:srgbClr val="D3B997"/>
    <a:srgbClr val="993249"/>
    <a:srgbClr val="C2AA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85A403-72DD-4688-AC52-63D76DBBF220}" v="1" dt="2025-05-07T22:07:41.8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48" autoAdjust="0"/>
    <p:restoredTop sz="94660"/>
  </p:normalViewPr>
  <p:slideViewPr>
    <p:cSldViewPr snapToGrid="0">
      <p:cViewPr varScale="1">
        <p:scale>
          <a:sx n="77" d="100"/>
          <a:sy n="77" d="100"/>
        </p:scale>
        <p:origin x="132" y="792"/>
      </p:cViewPr>
      <p:guideLst>
        <p:guide pos="325"/>
        <p:guide pos="7333"/>
        <p:guide orient="horz" pos="4020"/>
        <p:guide orient="horz" pos="346"/>
        <p:guide pos="3863"/>
        <p:guide pos="4180"/>
        <p:guide pos="499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Inner West Council Area Population 2021</c:v>
                </c:pt>
              </c:strCache>
            </c:strRef>
          </c:tx>
          <c:spPr>
            <a:solidFill>
              <a:schemeClr val="tx1"/>
            </a:solidFill>
          </c:spPr>
          <c:dPt>
            <c:idx val="0"/>
            <c:bubble3D val="0"/>
            <c:spPr>
              <a:solidFill>
                <a:srgbClr val="FF3F49"/>
              </a:solidFill>
              <a:ln w="19050">
                <a:solidFill>
                  <a:schemeClr val="lt1"/>
                </a:solidFill>
              </a:ln>
              <a:effectLst/>
            </c:spPr>
            <c:extLst>
              <c:ext xmlns:c16="http://schemas.microsoft.com/office/drawing/2014/chart" uri="{C3380CC4-5D6E-409C-BE32-E72D297353CC}">
                <c16:uniqueId val="{00000001-1621-473B-9AFE-B8C94956FBF5}"/>
              </c:ext>
            </c:extLst>
          </c:dPt>
          <c:dPt>
            <c:idx val="1"/>
            <c:bubble3D val="0"/>
            <c:spPr>
              <a:solidFill>
                <a:schemeClr val="bg1"/>
              </a:solidFill>
              <a:ln w="19050">
                <a:solidFill>
                  <a:schemeClr val="lt1"/>
                </a:solidFill>
              </a:ln>
              <a:effectLst/>
            </c:spPr>
            <c:extLst>
              <c:ext xmlns:c16="http://schemas.microsoft.com/office/drawing/2014/chart" uri="{C3380CC4-5D6E-409C-BE32-E72D297353CC}">
                <c16:uniqueId val="{00000003-598D-46DD-856F-0AF54ABFFA4F}"/>
              </c:ext>
            </c:extLst>
          </c:dPt>
          <c:dPt>
            <c:idx val="2"/>
            <c:bubble3D val="0"/>
            <c:spPr>
              <a:solidFill>
                <a:srgbClr val="D3B997"/>
              </a:solidFill>
              <a:ln w="19050">
                <a:solidFill>
                  <a:schemeClr val="lt1"/>
                </a:solidFill>
              </a:ln>
              <a:effectLst/>
            </c:spPr>
            <c:extLst>
              <c:ext xmlns:c16="http://schemas.microsoft.com/office/drawing/2014/chart" uri="{C3380CC4-5D6E-409C-BE32-E72D297353CC}">
                <c16:uniqueId val="{00000002-1621-473B-9AFE-B8C94956FBF5}"/>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598D-46DD-856F-0AF54ABFFA4F}"/>
              </c:ext>
            </c:extLst>
          </c:dPt>
          <c:dLbls>
            <c:dLbl>
              <c:idx val="0"/>
              <c:layout>
                <c:manualLayout>
                  <c:x val="6.4315727097870479E-2"/>
                  <c:y val="2.104507411920194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621-473B-9AFE-B8C94956FBF5}"/>
                </c:ext>
              </c:extLst>
            </c:dLbl>
            <c:dLbl>
              <c:idx val="1"/>
              <c:layout>
                <c:manualLayout>
                  <c:x val="-4.2200291505878271E-2"/>
                  <c:y val="-0.338805963925145"/>
                </c:manualLayout>
              </c:layout>
              <c:tx>
                <c:rich>
                  <a:bodyPr/>
                  <a:lstStyle/>
                  <a:p>
                    <a:fld id="{44A2CB66-43B2-854E-B051-DE8F7CE65549}" type="VALUE">
                      <a:rPr lang="en-US">
                        <a:solidFill>
                          <a:schemeClr val="tx1"/>
                        </a:solidFill>
                      </a:rPr>
                      <a:pPr/>
                      <a:t>[VALUE]</a:t>
                    </a:fld>
                    <a:endParaRPr lang="en-GB"/>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98D-46DD-856F-0AF54ABFFA4F}"/>
                </c:ext>
              </c:extLst>
            </c:dLbl>
            <c:dLbl>
              <c:idx val="2"/>
              <c:layout>
                <c:manualLayout>
                  <c:x val="-8.3113018760490407E-3"/>
                  <c:y val="2.029952920683837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621-473B-9AFE-B8C94956FBF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Aboriginal &amp; Torres Strait Islander </c:v>
                </c:pt>
                <c:pt idx="1">
                  <c:v>Non-Indigenous </c:v>
                </c:pt>
                <c:pt idx="2">
                  <c:v>Not Stated</c:v>
                </c:pt>
              </c:strCache>
            </c:strRef>
          </c:cat>
          <c:val>
            <c:numRef>
              <c:f>Sheet1!$B$2:$B$5</c:f>
              <c:numCache>
                <c:formatCode>General</c:formatCode>
                <c:ptCount val="4"/>
                <c:pt idx="0">
                  <c:v>2172</c:v>
                </c:pt>
                <c:pt idx="1">
                  <c:v>173585</c:v>
                </c:pt>
                <c:pt idx="2">
                  <c:v>7066</c:v>
                </c:pt>
              </c:numCache>
            </c:numRef>
          </c:val>
          <c:extLst>
            <c:ext xmlns:c16="http://schemas.microsoft.com/office/drawing/2014/chart" uri="{C3380CC4-5D6E-409C-BE32-E72D297353CC}">
              <c16:uniqueId val="{00000000-1621-473B-9AFE-B8C94956FBF5}"/>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Aboriginal &amp; Torres Strait Islander </c:v>
                </c:pt>
              </c:strCache>
            </c:strRef>
          </c:tx>
          <c:spPr>
            <a:solidFill>
              <a:srgbClr val="FF3F4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Home Ownership </c:v>
                </c:pt>
                <c:pt idx="1">
                  <c:v>Public Housing</c:v>
                </c:pt>
                <c:pt idx="2">
                  <c:v>Rented Dwellings</c:v>
                </c:pt>
                <c:pt idx="3">
                  <c:v>Unemployment</c:v>
                </c:pt>
              </c:strCache>
            </c:strRef>
          </c:cat>
          <c:val>
            <c:numRef>
              <c:f>Sheet1!$B$2:$B$5</c:f>
              <c:numCache>
                <c:formatCode>General</c:formatCode>
                <c:ptCount val="4"/>
                <c:pt idx="0">
                  <c:v>8</c:v>
                </c:pt>
                <c:pt idx="1">
                  <c:v>69</c:v>
                </c:pt>
                <c:pt idx="2">
                  <c:v>25</c:v>
                </c:pt>
                <c:pt idx="3">
                  <c:v>12</c:v>
                </c:pt>
              </c:numCache>
            </c:numRef>
          </c:val>
          <c:extLst>
            <c:ext xmlns:c16="http://schemas.microsoft.com/office/drawing/2014/chart" uri="{C3380CC4-5D6E-409C-BE32-E72D297353CC}">
              <c16:uniqueId val="{00000000-7E99-47EC-9D72-E2DFFE426D5E}"/>
            </c:ext>
          </c:extLst>
        </c:ser>
        <c:ser>
          <c:idx val="1"/>
          <c:order val="1"/>
          <c:tx>
            <c:strRef>
              <c:f>Sheet1!$C$1</c:f>
              <c:strCache>
                <c:ptCount val="1"/>
                <c:pt idx="0">
                  <c:v>Non-indigenous </c:v>
                </c:pt>
              </c:strCache>
            </c:strRef>
          </c:tx>
          <c:spPr>
            <a:solidFill>
              <a:srgbClr val="92816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Home Ownership </c:v>
                </c:pt>
                <c:pt idx="1">
                  <c:v>Public Housing</c:v>
                </c:pt>
                <c:pt idx="2">
                  <c:v>Rented Dwellings</c:v>
                </c:pt>
                <c:pt idx="3">
                  <c:v>Unemployment</c:v>
                </c:pt>
              </c:strCache>
            </c:strRef>
          </c:cat>
          <c:val>
            <c:numRef>
              <c:f>Sheet1!$C$2:$C$5</c:f>
              <c:numCache>
                <c:formatCode>General</c:formatCode>
                <c:ptCount val="4"/>
                <c:pt idx="0">
                  <c:v>2</c:v>
                </c:pt>
                <c:pt idx="1">
                  <c:v>41</c:v>
                </c:pt>
                <c:pt idx="2">
                  <c:v>4</c:v>
                </c:pt>
                <c:pt idx="3">
                  <c:v>26</c:v>
                </c:pt>
              </c:numCache>
            </c:numRef>
          </c:val>
          <c:extLst>
            <c:ext xmlns:c16="http://schemas.microsoft.com/office/drawing/2014/chart" uri="{C3380CC4-5D6E-409C-BE32-E72D297353CC}">
              <c16:uniqueId val="{00000001-7E99-47EC-9D72-E2DFFE426D5E}"/>
            </c:ext>
          </c:extLst>
        </c:ser>
        <c:dLbls>
          <c:dLblPos val="outEnd"/>
          <c:showLegendKey val="0"/>
          <c:showVal val="1"/>
          <c:showCatName val="0"/>
          <c:showSerName val="0"/>
          <c:showPercent val="0"/>
          <c:showBubbleSize val="0"/>
        </c:dLbls>
        <c:gapWidth val="182"/>
        <c:axId val="670001488"/>
        <c:axId val="669999088"/>
      </c:barChart>
      <c:catAx>
        <c:axId val="670001488"/>
        <c:scaling>
          <c:orientation val="minMax"/>
        </c:scaling>
        <c:delete val="0"/>
        <c:axPos val="l"/>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69999088"/>
        <c:crosses val="autoZero"/>
        <c:auto val="1"/>
        <c:lblAlgn val="ctr"/>
        <c:lblOffset val="100"/>
        <c:noMultiLvlLbl val="0"/>
      </c:catAx>
      <c:valAx>
        <c:axId val="6699990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000148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chemeClr val="tx1"/>
                </a:solidFill>
                <a:latin typeface="Poppins" pitchFamily="2" charset="77"/>
                <a:ea typeface="+mn-ea"/>
                <a:cs typeface="Poppins" pitchFamily="2" charset="77"/>
              </a:defRPr>
            </a:pPr>
            <a:endParaRPr lang="en-US"/>
          </a:p>
        </c:txPr>
      </c:legendEntry>
      <c:legendEntry>
        <c:idx val="1"/>
        <c:txPr>
          <a:bodyPr rot="0" spcFirstLastPara="1" vertOverflow="ellipsis" vert="horz" wrap="square" anchor="ctr" anchorCtr="1"/>
          <a:lstStyle/>
          <a:p>
            <a:pPr>
              <a:defRPr sz="1000" b="0" i="0" u="none" strike="noStrike" kern="1200" baseline="0">
                <a:solidFill>
                  <a:schemeClr val="tx1"/>
                </a:solidFill>
                <a:latin typeface="Poppins" pitchFamily="2" charset="77"/>
                <a:ea typeface="+mn-ea"/>
                <a:cs typeface="Poppins" pitchFamily="2" charset="77"/>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03315F-C414-C946-B159-BA19175AD3F2}" type="datetimeFigureOut">
              <a:rPr lang="en-US" smtClean="0"/>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4CA0BF-ECDF-6845-9A82-15080F402371}" type="slidenum">
              <a:rPr lang="en-US" smtClean="0"/>
              <a:t>‹#›</a:t>
            </a:fld>
            <a:endParaRPr lang="en-US"/>
          </a:p>
        </p:txBody>
      </p:sp>
    </p:spTree>
    <p:extLst>
      <p:ext uri="{BB962C8B-B14F-4D97-AF65-F5344CB8AC3E}">
        <p14:creationId xmlns:p14="http://schemas.microsoft.com/office/powerpoint/2010/main" val="1937240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DDC848-572D-654A-812F-8EAEF7024AEF}" type="slidenum">
              <a:rPr lang="en-US" smtClean="0"/>
              <a:t>2</a:t>
            </a:fld>
            <a:endParaRPr lang="en-US"/>
          </a:p>
        </p:txBody>
      </p:sp>
    </p:spTree>
    <p:extLst>
      <p:ext uri="{BB962C8B-B14F-4D97-AF65-F5344CB8AC3E}">
        <p14:creationId xmlns:p14="http://schemas.microsoft.com/office/powerpoint/2010/main" val="549080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4CA0BF-ECDF-6845-9A82-15080F402371}" type="slidenum">
              <a:rPr lang="en-US" smtClean="0"/>
              <a:t>19</a:t>
            </a:fld>
            <a:endParaRPr lang="en-US"/>
          </a:p>
        </p:txBody>
      </p:sp>
    </p:spTree>
    <p:extLst>
      <p:ext uri="{BB962C8B-B14F-4D97-AF65-F5344CB8AC3E}">
        <p14:creationId xmlns:p14="http://schemas.microsoft.com/office/powerpoint/2010/main" val="371071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7BFEA-D6ED-AF1C-18BE-229583BBEB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7FD933C9-BF40-E156-7BC9-140262BD9C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1A9F27CE-1249-A842-A969-E3758084142A}"/>
              </a:ext>
            </a:extLst>
          </p:cNvPr>
          <p:cNvSpPr>
            <a:spLocks noGrp="1"/>
          </p:cNvSpPr>
          <p:nvPr>
            <p:ph type="dt" sz="half" idx="10"/>
          </p:nvPr>
        </p:nvSpPr>
        <p:spPr/>
        <p:txBody>
          <a:bodyPr/>
          <a:lstStyle/>
          <a:p>
            <a:fld id="{598D9D20-EEEC-47F8-87A8-5BA199AAA10D}" type="datetimeFigureOut">
              <a:rPr lang="en-AU" smtClean="0"/>
              <a:t>2/06/2025</a:t>
            </a:fld>
            <a:endParaRPr lang="en-AU"/>
          </a:p>
        </p:txBody>
      </p:sp>
      <p:sp>
        <p:nvSpPr>
          <p:cNvPr id="5" name="Footer Placeholder 4">
            <a:extLst>
              <a:ext uri="{FF2B5EF4-FFF2-40B4-BE49-F238E27FC236}">
                <a16:creationId xmlns:a16="http://schemas.microsoft.com/office/drawing/2014/main" id="{0AE8A24A-D3E7-A6D3-FAE3-7A64DFDA551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CB2C3ED-1993-CC01-50C5-1CFC27B31FA9}"/>
              </a:ext>
            </a:extLst>
          </p:cNvPr>
          <p:cNvSpPr>
            <a:spLocks noGrp="1"/>
          </p:cNvSpPr>
          <p:nvPr>
            <p:ph type="sldNum" sz="quarter" idx="12"/>
          </p:nvPr>
        </p:nvSpPr>
        <p:spPr/>
        <p:txBody>
          <a:bodyPr/>
          <a:lstStyle/>
          <a:p>
            <a:fld id="{8B88E2C9-D7D5-4744-BB7D-4743EAF9B888}" type="slidenum">
              <a:rPr lang="en-AU" smtClean="0"/>
              <a:t>‹#›</a:t>
            </a:fld>
            <a:endParaRPr lang="en-AU"/>
          </a:p>
        </p:txBody>
      </p:sp>
    </p:spTree>
    <p:extLst>
      <p:ext uri="{BB962C8B-B14F-4D97-AF65-F5344CB8AC3E}">
        <p14:creationId xmlns:p14="http://schemas.microsoft.com/office/powerpoint/2010/main" val="1212646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F6094-B082-3FD4-8A6A-632FB766D711}"/>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AFFCE1A-BDF6-CD34-1276-D7C416E64F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E19E948-2AEB-47B2-D017-4A15CDEB4FB1}"/>
              </a:ext>
            </a:extLst>
          </p:cNvPr>
          <p:cNvSpPr>
            <a:spLocks noGrp="1"/>
          </p:cNvSpPr>
          <p:nvPr>
            <p:ph type="dt" sz="half" idx="10"/>
          </p:nvPr>
        </p:nvSpPr>
        <p:spPr/>
        <p:txBody>
          <a:bodyPr/>
          <a:lstStyle/>
          <a:p>
            <a:fld id="{598D9D20-EEEC-47F8-87A8-5BA199AAA10D}" type="datetimeFigureOut">
              <a:rPr lang="en-AU" smtClean="0"/>
              <a:t>2/06/2025</a:t>
            </a:fld>
            <a:endParaRPr lang="en-AU"/>
          </a:p>
        </p:txBody>
      </p:sp>
      <p:sp>
        <p:nvSpPr>
          <p:cNvPr id="5" name="Footer Placeholder 4">
            <a:extLst>
              <a:ext uri="{FF2B5EF4-FFF2-40B4-BE49-F238E27FC236}">
                <a16:creationId xmlns:a16="http://schemas.microsoft.com/office/drawing/2014/main" id="{CA3976DA-28C2-D141-DBF3-96F279BE5A4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B330EE0-BD2B-E66D-9891-FCBAEBE7E594}"/>
              </a:ext>
            </a:extLst>
          </p:cNvPr>
          <p:cNvSpPr>
            <a:spLocks noGrp="1"/>
          </p:cNvSpPr>
          <p:nvPr>
            <p:ph type="sldNum" sz="quarter" idx="12"/>
          </p:nvPr>
        </p:nvSpPr>
        <p:spPr/>
        <p:txBody>
          <a:bodyPr/>
          <a:lstStyle/>
          <a:p>
            <a:fld id="{8B88E2C9-D7D5-4744-BB7D-4743EAF9B888}" type="slidenum">
              <a:rPr lang="en-AU" smtClean="0"/>
              <a:t>‹#›</a:t>
            </a:fld>
            <a:endParaRPr lang="en-AU"/>
          </a:p>
        </p:txBody>
      </p:sp>
    </p:spTree>
    <p:extLst>
      <p:ext uri="{BB962C8B-B14F-4D97-AF65-F5344CB8AC3E}">
        <p14:creationId xmlns:p14="http://schemas.microsoft.com/office/powerpoint/2010/main" val="3219963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4348E2-4998-CBDD-40B9-1673C22533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6AFC47A-573B-4117-7771-BABEFC88F8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0118694-C96E-91D2-E3D3-AF20E70269B0}"/>
              </a:ext>
            </a:extLst>
          </p:cNvPr>
          <p:cNvSpPr>
            <a:spLocks noGrp="1"/>
          </p:cNvSpPr>
          <p:nvPr>
            <p:ph type="dt" sz="half" idx="10"/>
          </p:nvPr>
        </p:nvSpPr>
        <p:spPr/>
        <p:txBody>
          <a:bodyPr/>
          <a:lstStyle/>
          <a:p>
            <a:fld id="{598D9D20-EEEC-47F8-87A8-5BA199AAA10D}" type="datetimeFigureOut">
              <a:rPr lang="en-AU" smtClean="0"/>
              <a:t>2/06/2025</a:t>
            </a:fld>
            <a:endParaRPr lang="en-AU"/>
          </a:p>
        </p:txBody>
      </p:sp>
      <p:sp>
        <p:nvSpPr>
          <p:cNvPr id="5" name="Footer Placeholder 4">
            <a:extLst>
              <a:ext uri="{FF2B5EF4-FFF2-40B4-BE49-F238E27FC236}">
                <a16:creationId xmlns:a16="http://schemas.microsoft.com/office/drawing/2014/main" id="{08967AA0-B5FE-0AC1-2242-2F78BA0F280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C7FC6EA-1FD7-3426-EC6E-2B1B160697BE}"/>
              </a:ext>
            </a:extLst>
          </p:cNvPr>
          <p:cNvSpPr>
            <a:spLocks noGrp="1"/>
          </p:cNvSpPr>
          <p:nvPr>
            <p:ph type="sldNum" sz="quarter" idx="12"/>
          </p:nvPr>
        </p:nvSpPr>
        <p:spPr/>
        <p:txBody>
          <a:bodyPr/>
          <a:lstStyle/>
          <a:p>
            <a:fld id="{8B88E2C9-D7D5-4744-BB7D-4743EAF9B888}" type="slidenum">
              <a:rPr lang="en-AU" smtClean="0"/>
              <a:t>‹#›</a:t>
            </a:fld>
            <a:endParaRPr lang="en-AU"/>
          </a:p>
        </p:txBody>
      </p:sp>
    </p:spTree>
    <p:extLst>
      <p:ext uri="{BB962C8B-B14F-4D97-AF65-F5344CB8AC3E}">
        <p14:creationId xmlns:p14="http://schemas.microsoft.com/office/powerpoint/2010/main" val="1808478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095F1-6724-4284-AC9F-25539E7AD876}"/>
              </a:ext>
            </a:extLst>
          </p:cNvPr>
          <p:cNvSpPr>
            <a:spLocks noGrp="1"/>
          </p:cNvSpPr>
          <p:nvPr>
            <p:ph type="title" hasCustomPrompt="1"/>
          </p:nvPr>
        </p:nvSpPr>
        <p:spPr>
          <a:xfrm>
            <a:off x="354227" y="2537255"/>
            <a:ext cx="8633254" cy="1054442"/>
          </a:xfrm>
        </p:spPr>
        <p:txBody>
          <a:bodyPr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8000"/>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Section Title</a:t>
            </a:r>
            <a:br>
              <a:rPr lang="en-US"/>
            </a:br>
            <a:endParaRPr lang="en-AU"/>
          </a:p>
        </p:txBody>
      </p:sp>
      <p:sp>
        <p:nvSpPr>
          <p:cNvPr id="8" name="Date Placeholder 3">
            <a:extLst>
              <a:ext uri="{FF2B5EF4-FFF2-40B4-BE49-F238E27FC236}">
                <a16:creationId xmlns:a16="http://schemas.microsoft.com/office/drawing/2014/main" id="{8F3C2889-13CD-44E1-80BF-C45A2461524E}"/>
              </a:ext>
            </a:extLst>
          </p:cNvPr>
          <p:cNvSpPr>
            <a:spLocks noGrp="1"/>
          </p:cNvSpPr>
          <p:nvPr>
            <p:ph type="dt" sz="half" idx="2"/>
          </p:nvPr>
        </p:nvSpPr>
        <p:spPr>
          <a:xfrm>
            <a:off x="237867" y="317414"/>
            <a:ext cx="1682578"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01 January 2020</a:t>
            </a:r>
          </a:p>
        </p:txBody>
      </p:sp>
      <p:sp>
        <p:nvSpPr>
          <p:cNvPr id="9" name="Footer Placeholder 4">
            <a:extLst>
              <a:ext uri="{FF2B5EF4-FFF2-40B4-BE49-F238E27FC236}">
                <a16:creationId xmlns:a16="http://schemas.microsoft.com/office/drawing/2014/main" id="{07E28456-F7AE-4890-80FF-A49E242D3136}"/>
              </a:ext>
            </a:extLst>
          </p:cNvPr>
          <p:cNvSpPr>
            <a:spLocks noGrp="1"/>
          </p:cNvSpPr>
          <p:nvPr>
            <p:ph type="ftr" sz="quarter" idx="3"/>
          </p:nvPr>
        </p:nvSpPr>
        <p:spPr>
          <a:xfrm>
            <a:off x="2408538" y="317414"/>
            <a:ext cx="4114800" cy="365125"/>
          </a:xfrm>
          <a:prstGeom prst="rect">
            <a:avLst/>
          </a:prstGeom>
        </p:spPr>
        <p:txBody>
          <a:bodyPr vert="horz" lIns="91440" tIns="45720" rIns="91440" bIns="45720" rtlCol="0" anchor="ctr"/>
          <a:lstStyle>
            <a:lvl1pPr algn="l">
              <a:defRPr sz="1200">
                <a:solidFill>
                  <a:schemeClr val="tx1"/>
                </a:solidFill>
                <a:latin typeface="Poppins" panose="00000500000000000000" pitchFamily="2" charset="0"/>
                <a:cs typeface="Poppins" panose="00000500000000000000" pitchFamily="2" charset="0"/>
              </a:defRPr>
            </a:lvl1pPr>
          </a:lstStyle>
          <a:p>
            <a:r>
              <a:rPr lang="en-AU"/>
              <a:t>Section or Title</a:t>
            </a:r>
          </a:p>
        </p:txBody>
      </p:sp>
      <p:sp>
        <p:nvSpPr>
          <p:cNvPr id="11" name="Text Placeholder 2">
            <a:extLst>
              <a:ext uri="{FF2B5EF4-FFF2-40B4-BE49-F238E27FC236}">
                <a16:creationId xmlns:a16="http://schemas.microsoft.com/office/drawing/2014/main" id="{F8B0A12E-6CA5-4DF6-98A1-E57A9C721E02}"/>
              </a:ext>
            </a:extLst>
          </p:cNvPr>
          <p:cNvSpPr>
            <a:spLocks noGrp="1"/>
          </p:cNvSpPr>
          <p:nvPr>
            <p:ph idx="1" hasCustomPrompt="1"/>
          </p:nvPr>
        </p:nvSpPr>
        <p:spPr>
          <a:xfrm>
            <a:off x="354227" y="3843208"/>
            <a:ext cx="5017873" cy="1054442"/>
          </a:xfrm>
          <a:prstGeom prst="rect">
            <a:avLst/>
          </a:prstGeom>
        </p:spPr>
        <p:txBody>
          <a:bodyPr vert="horz" lIns="91440" tIns="45720" rIns="91440" bIns="45720" rtlCol="0">
            <a:normAutofit/>
          </a:bodyPr>
          <a:lstStyle>
            <a:lvl1pPr marL="0" indent="0">
              <a:buNone/>
              <a:defRPr sz="2400">
                <a:latin typeface="Poppins" panose="00000500000000000000" pitchFamily="2" charset="0"/>
                <a:cs typeface="Poppins" panose="00000500000000000000" pitchFamily="2" charset="0"/>
              </a:defRPr>
            </a:lvl1pPr>
            <a:lvl5pPr marL="1828800" indent="0">
              <a:buNone/>
              <a:defRPr>
                <a:latin typeface="Poppins" panose="00000500000000000000" pitchFamily="2" charset="0"/>
                <a:cs typeface="Poppins" panose="00000500000000000000" pitchFamily="2" charset="0"/>
              </a:defRPr>
            </a:lvl5pPr>
          </a:lstStyle>
          <a:p>
            <a:pPr lvl="0"/>
            <a:r>
              <a:rPr lang="en-US"/>
              <a:t>Subhead if required</a:t>
            </a:r>
          </a:p>
          <a:p>
            <a:pPr lvl="4"/>
            <a:endParaRPr lang="en-AU"/>
          </a:p>
        </p:txBody>
      </p:sp>
      <p:pic>
        <p:nvPicPr>
          <p:cNvPr id="7" name="Graphic 6">
            <a:extLst>
              <a:ext uri="{FF2B5EF4-FFF2-40B4-BE49-F238E27FC236}">
                <a16:creationId xmlns:a16="http://schemas.microsoft.com/office/drawing/2014/main" id="{04FE1A15-B829-44AA-AB11-420F718B24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6721" y="5880147"/>
            <a:ext cx="3600965" cy="437074"/>
          </a:xfrm>
          <a:prstGeom prst="rect">
            <a:avLst/>
          </a:prstGeom>
        </p:spPr>
      </p:pic>
    </p:spTree>
    <p:extLst>
      <p:ext uri="{BB962C8B-B14F-4D97-AF65-F5344CB8AC3E}">
        <p14:creationId xmlns:p14="http://schemas.microsoft.com/office/powerpoint/2010/main" val="87091056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3FA53-B839-91E1-EA3A-5F892135345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183D40B-3F6E-1998-2901-6EA0462721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CF9EA5F-54B1-F4E3-CE51-E9FB126DEDFF}"/>
              </a:ext>
            </a:extLst>
          </p:cNvPr>
          <p:cNvSpPr>
            <a:spLocks noGrp="1"/>
          </p:cNvSpPr>
          <p:nvPr>
            <p:ph type="dt" sz="half" idx="10"/>
          </p:nvPr>
        </p:nvSpPr>
        <p:spPr/>
        <p:txBody>
          <a:bodyPr/>
          <a:lstStyle/>
          <a:p>
            <a:fld id="{598D9D20-EEEC-47F8-87A8-5BA199AAA10D}" type="datetimeFigureOut">
              <a:rPr lang="en-AU" smtClean="0"/>
              <a:t>2/06/2025</a:t>
            </a:fld>
            <a:endParaRPr lang="en-AU"/>
          </a:p>
        </p:txBody>
      </p:sp>
      <p:sp>
        <p:nvSpPr>
          <p:cNvPr id="5" name="Footer Placeholder 4">
            <a:extLst>
              <a:ext uri="{FF2B5EF4-FFF2-40B4-BE49-F238E27FC236}">
                <a16:creationId xmlns:a16="http://schemas.microsoft.com/office/drawing/2014/main" id="{AAE31A6A-61E7-AEC9-09B0-FB9623650F3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289CC8A-FA39-C703-6406-F1D864055105}"/>
              </a:ext>
            </a:extLst>
          </p:cNvPr>
          <p:cNvSpPr>
            <a:spLocks noGrp="1"/>
          </p:cNvSpPr>
          <p:nvPr>
            <p:ph type="sldNum" sz="quarter" idx="12"/>
          </p:nvPr>
        </p:nvSpPr>
        <p:spPr/>
        <p:txBody>
          <a:bodyPr/>
          <a:lstStyle/>
          <a:p>
            <a:fld id="{8B88E2C9-D7D5-4744-BB7D-4743EAF9B888}" type="slidenum">
              <a:rPr lang="en-AU" smtClean="0"/>
              <a:t>‹#›</a:t>
            </a:fld>
            <a:endParaRPr lang="en-AU"/>
          </a:p>
        </p:txBody>
      </p:sp>
    </p:spTree>
    <p:extLst>
      <p:ext uri="{BB962C8B-B14F-4D97-AF65-F5344CB8AC3E}">
        <p14:creationId xmlns:p14="http://schemas.microsoft.com/office/powerpoint/2010/main" val="431733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2E6E0-9871-991B-8072-B2DBFDECB8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CF132D2A-6991-BA49-F091-9A668F3E97C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97481D-1F54-7CE3-8062-1C702F541AD6}"/>
              </a:ext>
            </a:extLst>
          </p:cNvPr>
          <p:cNvSpPr>
            <a:spLocks noGrp="1"/>
          </p:cNvSpPr>
          <p:nvPr>
            <p:ph type="dt" sz="half" idx="10"/>
          </p:nvPr>
        </p:nvSpPr>
        <p:spPr/>
        <p:txBody>
          <a:bodyPr/>
          <a:lstStyle/>
          <a:p>
            <a:fld id="{598D9D20-EEEC-47F8-87A8-5BA199AAA10D}" type="datetimeFigureOut">
              <a:rPr lang="en-AU" smtClean="0"/>
              <a:t>2/06/2025</a:t>
            </a:fld>
            <a:endParaRPr lang="en-AU"/>
          </a:p>
        </p:txBody>
      </p:sp>
      <p:sp>
        <p:nvSpPr>
          <p:cNvPr id="5" name="Footer Placeholder 4">
            <a:extLst>
              <a:ext uri="{FF2B5EF4-FFF2-40B4-BE49-F238E27FC236}">
                <a16:creationId xmlns:a16="http://schemas.microsoft.com/office/drawing/2014/main" id="{42473AE7-54CD-8C87-FA92-02BEC1FD1AB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BA2B4F-11B5-B98F-B61F-9398EBB6D8A5}"/>
              </a:ext>
            </a:extLst>
          </p:cNvPr>
          <p:cNvSpPr>
            <a:spLocks noGrp="1"/>
          </p:cNvSpPr>
          <p:nvPr>
            <p:ph type="sldNum" sz="quarter" idx="12"/>
          </p:nvPr>
        </p:nvSpPr>
        <p:spPr/>
        <p:txBody>
          <a:bodyPr/>
          <a:lstStyle/>
          <a:p>
            <a:fld id="{8B88E2C9-D7D5-4744-BB7D-4743EAF9B888}" type="slidenum">
              <a:rPr lang="en-AU" smtClean="0"/>
              <a:t>‹#›</a:t>
            </a:fld>
            <a:endParaRPr lang="en-AU"/>
          </a:p>
        </p:txBody>
      </p:sp>
    </p:spTree>
    <p:extLst>
      <p:ext uri="{BB962C8B-B14F-4D97-AF65-F5344CB8AC3E}">
        <p14:creationId xmlns:p14="http://schemas.microsoft.com/office/powerpoint/2010/main" val="2322779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CEE22-BF25-EBE6-F081-457766D1FDD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4C5B29E-DB03-805C-CC09-D6A8AC35B5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D98F51E4-A005-4E01-9154-F62455184C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1137960A-1A70-D461-36ED-F472F1AB44EA}"/>
              </a:ext>
            </a:extLst>
          </p:cNvPr>
          <p:cNvSpPr>
            <a:spLocks noGrp="1"/>
          </p:cNvSpPr>
          <p:nvPr>
            <p:ph type="dt" sz="half" idx="10"/>
          </p:nvPr>
        </p:nvSpPr>
        <p:spPr/>
        <p:txBody>
          <a:bodyPr/>
          <a:lstStyle/>
          <a:p>
            <a:fld id="{598D9D20-EEEC-47F8-87A8-5BA199AAA10D}" type="datetimeFigureOut">
              <a:rPr lang="en-AU" smtClean="0"/>
              <a:t>2/06/2025</a:t>
            </a:fld>
            <a:endParaRPr lang="en-AU"/>
          </a:p>
        </p:txBody>
      </p:sp>
      <p:sp>
        <p:nvSpPr>
          <p:cNvPr id="6" name="Footer Placeholder 5">
            <a:extLst>
              <a:ext uri="{FF2B5EF4-FFF2-40B4-BE49-F238E27FC236}">
                <a16:creationId xmlns:a16="http://schemas.microsoft.com/office/drawing/2014/main" id="{6F2B7D6F-5CFC-CCBA-D492-732EF7D0BF1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B04BB42-64BC-171A-FB96-356A645D438C}"/>
              </a:ext>
            </a:extLst>
          </p:cNvPr>
          <p:cNvSpPr>
            <a:spLocks noGrp="1"/>
          </p:cNvSpPr>
          <p:nvPr>
            <p:ph type="sldNum" sz="quarter" idx="12"/>
          </p:nvPr>
        </p:nvSpPr>
        <p:spPr/>
        <p:txBody>
          <a:bodyPr/>
          <a:lstStyle/>
          <a:p>
            <a:fld id="{8B88E2C9-D7D5-4744-BB7D-4743EAF9B888}" type="slidenum">
              <a:rPr lang="en-AU" smtClean="0"/>
              <a:t>‹#›</a:t>
            </a:fld>
            <a:endParaRPr lang="en-AU"/>
          </a:p>
        </p:txBody>
      </p:sp>
    </p:spTree>
    <p:extLst>
      <p:ext uri="{BB962C8B-B14F-4D97-AF65-F5344CB8AC3E}">
        <p14:creationId xmlns:p14="http://schemas.microsoft.com/office/powerpoint/2010/main" val="926636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69413-F146-4FAD-E8FB-7BB2D50F72D9}"/>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8E6A204-F067-D3B5-C04B-D8CA7C7A29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135E9E-3857-E559-68B4-9E5C133E57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431A22CD-1E99-BD7F-4235-33238C9D67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8E1F4F-1DBF-16B2-26BD-089BEB4A67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77D524E3-882A-E7C1-7B72-E8B6BCEB2CE8}"/>
              </a:ext>
            </a:extLst>
          </p:cNvPr>
          <p:cNvSpPr>
            <a:spLocks noGrp="1"/>
          </p:cNvSpPr>
          <p:nvPr>
            <p:ph type="dt" sz="half" idx="10"/>
          </p:nvPr>
        </p:nvSpPr>
        <p:spPr/>
        <p:txBody>
          <a:bodyPr/>
          <a:lstStyle/>
          <a:p>
            <a:fld id="{598D9D20-EEEC-47F8-87A8-5BA199AAA10D}" type="datetimeFigureOut">
              <a:rPr lang="en-AU" smtClean="0"/>
              <a:t>2/06/2025</a:t>
            </a:fld>
            <a:endParaRPr lang="en-AU"/>
          </a:p>
        </p:txBody>
      </p:sp>
      <p:sp>
        <p:nvSpPr>
          <p:cNvPr id="8" name="Footer Placeholder 7">
            <a:extLst>
              <a:ext uri="{FF2B5EF4-FFF2-40B4-BE49-F238E27FC236}">
                <a16:creationId xmlns:a16="http://schemas.microsoft.com/office/drawing/2014/main" id="{D4A02795-3649-B2CF-69E7-A1C9658E6CE8}"/>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6BDB03FA-E957-3395-9C61-48D0ADEE1688}"/>
              </a:ext>
            </a:extLst>
          </p:cNvPr>
          <p:cNvSpPr>
            <a:spLocks noGrp="1"/>
          </p:cNvSpPr>
          <p:nvPr>
            <p:ph type="sldNum" sz="quarter" idx="12"/>
          </p:nvPr>
        </p:nvSpPr>
        <p:spPr/>
        <p:txBody>
          <a:bodyPr/>
          <a:lstStyle/>
          <a:p>
            <a:fld id="{8B88E2C9-D7D5-4744-BB7D-4743EAF9B888}" type="slidenum">
              <a:rPr lang="en-AU" smtClean="0"/>
              <a:t>‹#›</a:t>
            </a:fld>
            <a:endParaRPr lang="en-AU"/>
          </a:p>
        </p:txBody>
      </p:sp>
    </p:spTree>
    <p:extLst>
      <p:ext uri="{BB962C8B-B14F-4D97-AF65-F5344CB8AC3E}">
        <p14:creationId xmlns:p14="http://schemas.microsoft.com/office/powerpoint/2010/main" val="263288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9C25E-D2A2-3C83-6226-D6AB237E3365}"/>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BC1BDCC3-919E-EF3C-81DC-A8ED8A544D19}"/>
              </a:ext>
            </a:extLst>
          </p:cNvPr>
          <p:cNvSpPr>
            <a:spLocks noGrp="1"/>
          </p:cNvSpPr>
          <p:nvPr>
            <p:ph type="dt" sz="half" idx="10"/>
          </p:nvPr>
        </p:nvSpPr>
        <p:spPr/>
        <p:txBody>
          <a:bodyPr/>
          <a:lstStyle/>
          <a:p>
            <a:fld id="{598D9D20-EEEC-47F8-87A8-5BA199AAA10D}" type="datetimeFigureOut">
              <a:rPr lang="en-AU" smtClean="0"/>
              <a:t>2/06/2025</a:t>
            </a:fld>
            <a:endParaRPr lang="en-AU"/>
          </a:p>
        </p:txBody>
      </p:sp>
      <p:sp>
        <p:nvSpPr>
          <p:cNvPr id="4" name="Footer Placeholder 3">
            <a:extLst>
              <a:ext uri="{FF2B5EF4-FFF2-40B4-BE49-F238E27FC236}">
                <a16:creationId xmlns:a16="http://schemas.microsoft.com/office/drawing/2014/main" id="{3B426010-0BA8-574D-54C0-D9854E48591A}"/>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11BDF9A-4D11-03BC-0574-DE4DB8F3C449}"/>
              </a:ext>
            </a:extLst>
          </p:cNvPr>
          <p:cNvSpPr>
            <a:spLocks noGrp="1"/>
          </p:cNvSpPr>
          <p:nvPr>
            <p:ph type="sldNum" sz="quarter" idx="12"/>
          </p:nvPr>
        </p:nvSpPr>
        <p:spPr/>
        <p:txBody>
          <a:bodyPr/>
          <a:lstStyle/>
          <a:p>
            <a:fld id="{8B88E2C9-D7D5-4744-BB7D-4743EAF9B888}" type="slidenum">
              <a:rPr lang="en-AU" smtClean="0"/>
              <a:t>‹#›</a:t>
            </a:fld>
            <a:endParaRPr lang="en-AU"/>
          </a:p>
        </p:txBody>
      </p:sp>
    </p:spTree>
    <p:extLst>
      <p:ext uri="{BB962C8B-B14F-4D97-AF65-F5344CB8AC3E}">
        <p14:creationId xmlns:p14="http://schemas.microsoft.com/office/powerpoint/2010/main" val="591615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8CF758-489A-3D20-549B-F7F45023EB40}"/>
              </a:ext>
            </a:extLst>
          </p:cNvPr>
          <p:cNvSpPr>
            <a:spLocks noGrp="1"/>
          </p:cNvSpPr>
          <p:nvPr>
            <p:ph type="dt" sz="half" idx="10"/>
          </p:nvPr>
        </p:nvSpPr>
        <p:spPr/>
        <p:txBody>
          <a:bodyPr/>
          <a:lstStyle/>
          <a:p>
            <a:fld id="{598D9D20-EEEC-47F8-87A8-5BA199AAA10D}" type="datetimeFigureOut">
              <a:rPr lang="en-AU" smtClean="0"/>
              <a:t>2/06/2025</a:t>
            </a:fld>
            <a:endParaRPr lang="en-AU"/>
          </a:p>
        </p:txBody>
      </p:sp>
      <p:sp>
        <p:nvSpPr>
          <p:cNvPr id="3" name="Footer Placeholder 2">
            <a:extLst>
              <a:ext uri="{FF2B5EF4-FFF2-40B4-BE49-F238E27FC236}">
                <a16:creationId xmlns:a16="http://schemas.microsoft.com/office/drawing/2014/main" id="{7AB5DB7A-FA16-0F19-FB0B-7DCB1FFE804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78FBF27A-393D-0FEC-0A7B-ED23FC96F436}"/>
              </a:ext>
            </a:extLst>
          </p:cNvPr>
          <p:cNvSpPr>
            <a:spLocks noGrp="1"/>
          </p:cNvSpPr>
          <p:nvPr>
            <p:ph type="sldNum" sz="quarter" idx="12"/>
          </p:nvPr>
        </p:nvSpPr>
        <p:spPr/>
        <p:txBody>
          <a:bodyPr/>
          <a:lstStyle/>
          <a:p>
            <a:fld id="{8B88E2C9-D7D5-4744-BB7D-4743EAF9B888}" type="slidenum">
              <a:rPr lang="en-AU" smtClean="0"/>
              <a:t>‹#›</a:t>
            </a:fld>
            <a:endParaRPr lang="en-AU"/>
          </a:p>
        </p:txBody>
      </p:sp>
    </p:spTree>
    <p:extLst>
      <p:ext uri="{BB962C8B-B14F-4D97-AF65-F5344CB8AC3E}">
        <p14:creationId xmlns:p14="http://schemas.microsoft.com/office/powerpoint/2010/main" val="3419894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D465D-7450-8CED-1231-4B32C78ECB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B47E0DB8-21F2-3448-F2F4-DC28890C1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81BD1A53-73E7-E125-0DE8-5EABABA2F0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4427CB-5E6B-BF6D-7086-C5EBB8308F38}"/>
              </a:ext>
            </a:extLst>
          </p:cNvPr>
          <p:cNvSpPr>
            <a:spLocks noGrp="1"/>
          </p:cNvSpPr>
          <p:nvPr>
            <p:ph type="dt" sz="half" idx="10"/>
          </p:nvPr>
        </p:nvSpPr>
        <p:spPr/>
        <p:txBody>
          <a:bodyPr/>
          <a:lstStyle/>
          <a:p>
            <a:fld id="{598D9D20-EEEC-47F8-87A8-5BA199AAA10D}" type="datetimeFigureOut">
              <a:rPr lang="en-AU" smtClean="0"/>
              <a:t>2/06/2025</a:t>
            </a:fld>
            <a:endParaRPr lang="en-AU"/>
          </a:p>
        </p:txBody>
      </p:sp>
      <p:sp>
        <p:nvSpPr>
          <p:cNvPr id="6" name="Footer Placeholder 5">
            <a:extLst>
              <a:ext uri="{FF2B5EF4-FFF2-40B4-BE49-F238E27FC236}">
                <a16:creationId xmlns:a16="http://schemas.microsoft.com/office/drawing/2014/main" id="{BDCC4CBE-32FD-8E0B-8D8A-95C0B853D45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0F2C951-5EB4-5C07-2EA7-0FB3C0DEE117}"/>
              </a:ext>
            </a:extLst>
          </p:cNvPr>
          <p:cNvSpPr>
            <a:spLocks noGrp="1"/>
          </p:cNvSpPr>
          <p:nvPr>
            <p:ph type="sldNum" sz="quarter" idx="12"/>
          </p:nvPr>
        </p:nvSpPr>
        <p:spPr/>
        <p:txBody>
          <a:bodyPr/>
          <a:lstStyle/>
          <a:p>
            <a:fld id="{8B88E2C9-D7D5-4744-BB7D-4743EAF9B888}" type="slidenum">
              <a:rPr lang="en-AU" smtClean="0"/>
              <a:t>‹#›</a:t>
            </a:fld>
            <a:endParaRPr lang="en-AU"/>
          </a:p>
        </p:txBody>
      </p:sp>
    </p:spTree>
    <p:extLst>
      <p:ext uri="{BB962C8B-B14F-4D97-AF65-F5344CB8AC3E}">
        <p14:creationId xmlns:p14="http://schemas.microsoft.com/office/powerpoint/2010/main" val="4206684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2D03F-6FE9-84B6-D57A-34A613A6C7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86FA7B19-F441-44CE-3D65-1092287333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0ED66373-F7AF-DBAC-99ED-6EA42FD400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46F055-3D3E-3909-D67C-7CC55D065512}"/>
              </a:ext>
            </a:extLst>
          </p:cNvPr>
          <p:cNvSpPr>
            <a:spLocks noGrp="1"/>
          </p:cNvSpPr>
          <p:nvPr>
            <p:ph type="dt" sz="half" idx="10"/>
          </p:nvPr>
        </p:nvSpPr>
        <p:spPr/>
        <p:txBody>
          <a:bodyPr/>
          <a:lstStyle/>
          <a:p>
            <a:fld id="{598D9D20-EEEC-47F8-87A8-5BA199AAA10D}" type="datetimeFigureOut">
              <a:rPr lang="en-AU" smtClean="0"/>
              <a:t>2/06/2025</a:t>
            </a:fld>
            <a:endParaRPr lang="en-AU"/>
          </a:p>
        </p:txBody>
      </p:sp>
      <p:sp>
        <p:nvSpPr>
          <p:cNvPr id="6" name="Footer Placeholder 5">
            <a:extLst>
              <a:ext uri="{FF2B5EF4-FFF2-40B4-BE49-F238E27FC236}">
                <a16:creationId xmlns:a16="http://schemas.microsoft.com/office/drawing/2014/main" id="{75B2C96A-A6B3-B75E-C226-A9FA1C091E8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A2C3E8D-CFB3-4FC8-F010-ADB1D7BAB7EA}"/>
              </a:ext>
            </a:extLst>
          </p:cNvPr>
          <p:cNvSpPr>
            <a:spLocks noGrp="1"/>
          </p:cNvSpPr>
          <p:nvPr>
            <p:ph type="sldNum" sz="quarter" idx="12"/>
          </p:nvPr>
        </p:nvSpPr>
        <p:spPr/>
        <p:txBody>
          <a:bodyPr/>
          <a:lstStyle/>
          <a:p>
            <a:fld id="{8B88E2C9-D7D5-4744-BB7D-4743EAF9B888}" type="slidenum">
              <a:rPr lang="en-AU" smtClean="0"/>
              <a:t>‹#›</a:t>
            </a:fld>
            <a:endParaRPr lang="en-AU"/>
          </a:p>
        </p:txBody>
      </p:sp>
    </p:spTree>
    <p:extLst>
      <p:ext uri="{BB962C8B-B14F-4D97-AF65-F5344CB8AC3E}">
        <p14:creationId xmlns:p14="http://schemas.microsoft.com/office/powerpoint/2010/main" val="3886168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511AE-D590-0B58-6892-8AE0A73B22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9934F64-6F86-3DD1-FB5F-18CC0667A1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5631A1C-CAF7-D601-B0D4-F0F3F7DF5A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98D9D20-EEEC-47F8-87A8-5BA199AAA10D}" type="datetimeFigureOut">
              <a:rPr lang="en-AU" smtClean="0"/>
              <a:t>2/06/2025</a:t>
            </a:fld>
            <a:endParaRPr lang="en-AU"/>
          </a:p>
        </p:txBody>
      </p:sp>
      <p:sp>
        <p:nvSpPr>
          <p:cNvPr id="5" name="Footer Placeholder 4">
            <a:extLst>
              <a:ext uri="{FF2B5EF4-FFF2-40B4-BE49-F238E27FC236}">
                <a16:creationId xmlns:a16="http://schemas.microsoft.com/office/drawing/2014/main" id="{5A84CA6C-8CD6-9B6E-3458-2B15110D48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27B37210-FCC5-0780-0C86-6DC072FF42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88E2C9-D7D5-4744-BB7D-4743EAF9B888}" type="slidenum">
              <a:rPr lang="en-AU" smtClean="0"/>
              <a:t>‹#›</a:t>
            </a:fld>
            <a:endParaRPr lang="en-AU"/>
          </a:p>
        </p:txBody>
      </p:sp>
    </p:spTree>
    <p:extLst>
      <p:ext uri="{BB962C8B-B14F-4D97-AF65-F5344CB8AC3E}">
        <p14:creationId xmlns:p14="http://schemas.microsoft.com/office/powerpoint/2010/main" val="3981342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hyperlink" Target="https://www.tallyroom.com.au/archive/nswcouncil2024/innerwest2024" TargetMode="Externa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hyperlink" Target="http://www.step.org.au/" TargetMode="External"/><Relationship Id="rId5" Type="http://schemas.openxmlformats.org/officeDocument/2006/relationships/image" Target="../media/image16.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hyperlink" Target="https://australianstogether.org.au/stories/separation-ruths-stor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hyperlink" Target="https://www.inerwest.nsw.gov.au/explore/whats-o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hyperlink" Target="https://youtu.be/a8oKNd3DsvI"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9.jpg"/><Relationship Id="rId11" Type="http://schemas.openxmlformats.org/officeDocument/2006/relationships/hyperlink" Target="https://www.perth.anglican.org/" TargetMode="External"/><Relationship Id="rId5" Type="http://schemas.openxmlformats.org/officeDocument/2006/relationships/image" Target="../media/image38.jpg"/><Relationship Id="rId10" Type="http://schemas.openxmlformats.org/officeDocument/2006/relationships/hyperlink" Target="http://www.aiatsis.gov.au/" TargetMode="External"/><Relationship Id="rId4" Type="http://schemas.openxmlformats.org/officeDocument/2006/relationships/image" Target="../media/image37.jpg"/><Relationship Id="rId9" Type="http://schemas.openxmlformats.org/officeDocument/2006/relationships/hyperlink" Target="https://www.theconversation.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hyperlink" Target="http://www.aiatsis.ashop.com.au/" TargetMode="Externa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3F49"/>
        </a:solidFill>
        <a:effectLst/>
      </p:bgPr>
    </p:bg>
    <p:spTree>
      <p:nvGrpSpPr>
        <p:cNvPr id="1" name="">
          <a:extLst>
            <a:ext uri="{FF2B5EF4-FFF2-40B4-BE49-F238E27FC236}">
              <a16:creationId xmlns:a16="http://schemas.microsoft.com/office/drawing/2014/main" id="{0199D2CC-60C3-5C9B-BD31-E1EFE02B6C47}"/>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C604DAA3-98E8-B3BE-4770-02FA364A106C}"/>
              </a:ext>
            </a:extLst>
          </p:cNvPr>
          <p:cNvSpPr txBox="1">
            <a:spLocks/>
          </p:cNvSpPr>
          <p:nvPr/>
        </p:nvSpPr>
        <p:spPr>
          <a:xfrm>
            <a:off x="418328" y="388774"/>
            <a:ext cx="7328321" cy="245061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900" dirty="0">
                <a:solidFill>
                  <a:schemeClr val="bg1"/>
                </a:solidFill>
                <a:latin typeface="Poppins Medium" pitchFamily="2" charset="77"/>
                <a:cs typeface="Poppins Medium" pitchFamily="2" charset="77"/>
              </a:rPr>
              <a:t>Aboriginal Identities in the Inner West Local Government Area</a:t>
            </a:r>
          </a:p>
        </p:txBody>
      </p:sp>
      <p:pic>
        <p:nvPicPr>
          <p:cNvPr id="7" name="Picture 6" descr="A white symbols on a black background&#10;&#10;AI-generated content may be incorrect.">
            <a:extLst>
              <a:ext uri="{FF2B5EF4-FFF2-40B4-BE49-F238E27FC236}">
                <a16:creationId xmlns:a16="http://schemas.microsoft.com/office/drawing/2014/main" id="{6360086E-37CD-2BFD-C549-70982F93D1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780" y="5891215"/>
            <a:ext cx="3659515" cy="530511"/>
          </a:xfrm>
          <a:prstGeom prst="rect">
            <a:avLst/>
          </a:prstGeom>
        </p:spPr>
      </p:pic>
      <p:sp>
        <p:nvSpPr>
          <p:cNvPr id="9" name="TextBox 8">
            <a:extLst>
              <a:ext uri="{FF2B5EF4-FFF2-40B4-BE49-F238E27FC236}">
                <a16:creationId xmlns:a16="http://schemas.microsoft.com/office/drawing/2014/main" id="{A9F57501-A370-1642-0C47-CDEFDBA7070F}"/>
              </a:ext>
            </a:extLst>
          </p:cNvPr>
          <p:cNvSpPr txBox="1"/>
          <p:nvPr/>
        </p:nvSpPr>
        <p:spPr>
          <a:xfrm>
            <a:off x="6546697" y="6257402"/>
            <a:ext cx="5601527" cy="200055"/>
          </a:xfrm>
          <a:prstGeom prst="rect">
            <a:avLst/>
          </a:prstGeom>
          <a:noFill/>
        </p:spPr>
        <p:txBody>
          <a:bodyPr wrap="square">
            <a:spAutoFit/>
          </a:bodyPr>
          <a:lstStyle/>
          <a:p>
            <a:r>
              <a:rPr lang="en-AU" sz="700" dirty="0">
                <a:solidFill>
                  <a:schemeClr val="bg1"/>
                </a:solidFill>
                <a:latin typeface="Poppins" pitchFamily="2" charset="77"/>
                <a:cs typeface="Poppins" pitchFamily="2" charset="77"/>
              </a:rPr>
              <a:t>Mural by Blak Douglas, ‘What’s your point?’ created for the 2015 Leichhardt- Fringe Festival picture by Bronwyn Tuohy </a:t>
            </a:r>
            <a:endParaRPr lang="en-US" sz="700" dirty="0">
              <a:solidFill>
                <a:schemeClr val="bg1"/>
              </a:solidFill>
              <a:latin typeface="Poppins" pitchFamily="2" charset="77"/>
              <a:cs typeface="Poppins" pitchFamily="2" charset="77"/>
            </a:endParaRPr>
          </a:p>
        </p:txBody>
      </p:sp>
      <p:pic>
        <p:nvPicPr>
          <p:cNvPr id="11" name="Picture 10">
            <a:extLst>
              <a:ext uri="{FF2B5EF4-FFF2-40B4-BE49-F238E27FC236}">
                <a16:creationId xmlns:a16="http://schemas.microsoft.com/office/drawing/2014/main" id="{6A32F18F-C222-413C-554A-3CDAFEC7FFDD}"/>
              </a:ext>
            </a:extLst>
          </p:cNvPr>
          <p:cNvPicPr>
            <a:picLocks noChangeAspect="1"/>
          </p:cNvPicPr>
          <p:nvPr/>
        </p:nvPicPr>
        <p:blipFill>
          <a:blip r:embed="rId3">
            <a:extLst>
              <a:ext uri="{28A0092B-C50C-407E-A947-70E740481C1C}">
                <a14:useLocalDpi xmlns:a14="http://schemas.microsoft.com/office/drawing/2010/main" val="0"/>
              </a:ext>
            </a:extLst>
          </a:blip>
          <a:srcRect b="1895"/>
          <a:stretch/>
        </p:blipFill>
        <p:spPr>
          <a:xfrm>
            <a:off x="6961255" y="8086393"/>
            <a:ext cx="5020125" cy="3429000"/>
          </a:xfrm>
          <a:prstGeom prst="rect">
            <a:avLst/>
          </a:prstGeom>
        </p:spPr>
      </p:pic>
      <p:pic>
        <p:nvPicPr>
          <p:cNvPr id="15" name="Picture 14">
            <a:extLst>
              <a:ext uri="{FF2B5EF4-FFF2-40B4-BE49-F238E27FC236}">
                <a16:creationId xmlns:a16="http://schemas.microsoft.com/office/drawing/2014/main" id="{54D9880C-4096-68BE-ABF6-4115887FD12B}"/>
              </a:ext>
            </a:extLst>
          </p:cNvPr>
          <p:cNvPicPr>
            <a:picLocks noChangeAspect="1"/>
          </p:cNvPicPr>
          <p:nvPr/>
        </p:nvPicPr>
        <p:blipFill>
          <a:blip r:embed="rId4">
            <a:extLst>
              <a:ext uri="{28A0092B-C50C-407E-A947-70E740481C1C}">
                <a14:useLocalDpi xmlns:a14="http://schemas.microsoft.com/office/drawing/2010/main" val="0"/>
              </a:ext>
            </a:extLst>
          </a:blip>
          <a:srcRect b="1188"/>
          <a:stretch/>
        </p:blipFill>
        <p:spPr>
          <a:xfrm>
            <a:off x="6635750" y="1859337"/>
            <a:ext cx="5005388" cy="4296624"/>
          </a:xfrm>
          <a:prstGeom prst="rect">
            <a:avLst/>
          </a:prstGeom>
        </p:spPr>
      </p:pic>
    </p:spTree>
    <p:extLst>
      <p:ext uri="{BB962C8B-B14F-4D97-AF65-F5344CB8AC3E}">
        <p14:creationId xmlns:p14="http://schemas.microsoft.com/office/powerpoint/2010/main" val="3789086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4F2C41E-A848-A1B5-B4D4-3AF68EE231DC}"/>
              </a:ext>
            </a:extLst>
          </p:cNvPr>
          <p:cNvSpPr/>
          <p:nvPr/>
        </p:nvSpPr>
        <p:spPr>
          <a:xfrm flipH="1">
            <a:off x="0" y="0"/>
            <a:ext cx="6143328"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B9641F9-1D37-EB5A-1EFF-4BC8F6A6586E}"/>
              </a:ext>
            </a:extLst>
          </p:cNvPr>
          <p:cNvSpPr/>
          <p:nvPr/>
        </p:nvSpPr>
        <p:spPr>
          <a:xfrm flipH="1">
            <a:off x="6096000" y="0"/>
            <a:ext cx="6096000" cy="6858000"/>
          </a:xfrm>
          <a:prstGeom prst="rect">
            <a:avLst/>
          </a:prstGeom>
          <a:solidFill>
            <a:srgbClr val="D3B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D3B997"/>
                </a:solidFill>
              </a:rPr>
              <a:t>Z</a:t>
            </a:r>
          </a:p>
        </p:txBody>
      </p:sp>
      <p:pic>
        <p:nvPicPr>
          <p:cNvPr id="13" name="Picture 12" descr="A close up of a logo&#10;&#10;AI-generated content may be incorrect.">
            <a:extLst>
              <a:ext uri="{FF2B5EF4-FFF2-40B4-BE49-F238E27FC236}">
                <a16:creationId xmlns:a16="http://schemas.microsoft.com/office/drawing/2014/main" id="{98A2C4C9-4535-6876-6A9B-30005D90C9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pic>
        <p:nvPicPr>
          <p:cNvPr id="2" name="Picture 1">
            <a:extLst>
              <a:ext uri="{FF2B5EF4-FFF2-40B4-BE49-F238E27FC236}">
                <a16:creationId xmlns:a16="http://schemas.microsoft.com/office/drawing/2014/main" id="{65C63292-F806-6A3E-737F-25C0C59A6972}"/>
              </a:ext>
            </a:extLst>
          </p:cNvPr>
          <p:cNvPicPr>
            <a:picLocks noChangeAspect="1"/>
          </p:cNvPicPr>
          <p:nvPr/>
        </p:nvPicPr>
        <p:blipFill>
          <a:blip r:embed="rId3">
            <a:extLst>
              <a:ext uri="{28A0092B-C50C-407E-A947-70E740481C1C}">
                <a14:useLocalDpi xmlns:a14="http://schemas.microsoft.com/office/drawing/2010/main" val="0"/>
              </a:ext>
            </a:extLst>
          </a:blip>
          <a:srcRect t="4206" b="4206"/>
          <a:stretch/>
        </p:blipFill>
        <p:spPr>
          <a:xfrm rot="21448782">
            <a:off x="7651794" y="3761482"/>
            <a:ext cx="3863392" cy="2653792"/>
          </a:xfrm>
          <a:prstGeom prst="rect">
            <a:avLst/>
          </a:prstGeom>
          <a:ln w="76200">
            <a:solidFill>
              <a:schemeClr val="bg1"/>
            </a:solidFill>
          </a:ln>
        </p:spPr>
      </p:pic>
      <p:pic>
        <p:nvPicPr>
          <p:cNvPr id="3" name="Picture 2" descr="A dock with a city in the background&#10;&#10;AI-generated content may be incorrect.">
            <a:extLst>
              <a:ext uri="{FF2B5EF4-FFF2-40B4-BE49-F238E27FC236}">
                <a16:creationId xmlns:a16="http://schemas.microsoft.com/office/drawing/2014/main" id="{8E68A30C-D87C-BAF6-116D-89718AD82C28}"/>
              </a:ext>
            </a:extLst>
          </p:cNvPr>
          <p:cNvPicPr>
            <a:picLocks noChangeAspect="1"/>
          </p:cNvPicPr>
          <p:nvPr/>
        </p:nvPicPr>
        <p:blipFill>
          <a:blip r:embed="rId4">
            <a:extLst>
              <a:ext uri="{28A0092B-C50C-407E-A947-70E740481C1C}">
                <a14:useLocalDpi xmlns:a14="http://schemas.microsoft.com/office/drawing/2010/main" val="0"/>
              </a:ext>
            </a:extLst>
          </a:blip>
          <a:srcRect t="26878" r="2" b="2"/>
          <a:stretch/>
        </p:blipFill>
        <p:spPr>
          <a:xfrm rot="168066">
            <a:off x="7755030" y="553725"/>
            <a:ext cx="3648852" cy="2001077"/>
          </a:xfrm>
          <a:prstGeom prst="rect">
            <a:avLst/>
          </a:prstGeom>
          <a:ln w="76200">
            <a:solidFill>
              <a:schemeClr val="bg1"/>
            </a:solidFill>
          </a:ln>
        </p:spPr>
      </p:pic>
      <p:sp>
        <p:nvSpPr>
          <p:cNvPr id="4" name="TextBox 3">
            <a:extLst>
              <a:ext uri="{FF2B5EF4-FFF2-40B4-BE49-F238E27FC236}">
                <a16:creationId xmlns:a16="http://schemas.microsoft.com/office/drawing/2014/main" id="{971107F3-0925-EA70-AC26-55171176C34A}"/>
              </a:ext>
            </a:extLst>
          </p:cNvPr>
          <p:cNvSpPr txBox="1"/>
          <p:nvPr/>
        </p:nvSpPr>
        <p:spPr>
          <a:xfrm>
            <a:off x="9112786" y="2775869"/>
            <a:ext cx="3289738" cy="192360"/>
          </a:xfrm>
          <a:prstGeom prst="rect">
            <a:avLst/>
          </a:prstGeom>
          <a:noFill/>
        </p:spPr>
        <p:txBody>
          <a:bodyPr wrap="square" rtlCol="0">
            <a:spAutoFit/>
          </a:bodyPr>
          <a:lstStyle/>
          <a:p>
            <a:r>
              <a:rPr lang="en-US" sz="650" dirty="0">
                <a:latin typeface="Poppins" pitchFamily="2" charset="77"/>
                <a:cs typeface="Poppins" pitchFamily="2" charset="77"/>
              </a:rPr>
              <a:t>Top: Blackwattle NSW – picture taken by Katrina Thorpe 2025 </a:t>
            </a:r>
            <a:endParaRPr lang="en-AU" sz="650" dirty="0">
              <a:latin typeface="Poppins" pitchFamily="2" charset="77"/>
              <a:cs typeface="Poppins" pitchFamily="2" charset="77"/>
            </a:endParaRPr>
          </a:p>
        </p:txBody>
      </p:sp>
      <p:pic>
        <p:nvPicPr>
          <p:cNvPr id="5" name="Picture 4">
            <a:extLst>
              <a:ext uri="{FF2B5EF4-FFF2-40B4-BE49-F238E27FC236}">
                <a16:creationId xmlns:a16="http://schemas.microsoft.com/office/drawing/2014/main" id="{B501E974-49FE-021A-7981-CED88BFD7F0D}"/>
              </a:ext>
            </a:extLst>
          </p:cNvPr>
          <p:cNvPicPr>
            <a:picLocks noChangeAspect="1"/>
          </p:cNvPicPr>
          <p:nvPr/>
        </p:nvPicPr>
        <p:blipFill>
          <a:blip r:embed="rId5"/>
          <a:srcRect l="17739" r="19795"/>
          <a:stretch/>
        </p:blipFill>
        <p:spPr>
          <a:xfrm rot="21396902">
            <a:off x="6745358" y="1896101"/>
            <a:ext cx="2279374" cy="2503622"/>
          </a:xfrm>
          <a:prstGeom prst="rect">
            <a:avLst/>
          </a:prstGeom>
          <a:ln w="76200">
            <a:solidFill>
              <a:schemeClr val="bg1"/>
            </a:solidFill>
          </a:ln>
        </p:spPr>
      </p:pic>
      <p:sp>
        <p:nvSpPr>
          <p:cNvPr id="9" name="TextBox 8">
            <a:extLst>
              <a:ext uri="{FF2B5EF4-FFF2-40B4-BE49-F238E27FC236}">
                <a16:creationId xmlns:a16="http://schemas.microsoft.com/office/drawing/2014/main" id="{1DEEC181-1191-6F7C-9C96-E481764C3C00}"/>
              </a:ext>
            </a:extLst>
          </p:cNvPr>
          <p:cNvSpPr txBox="1"/>
          <p:nvPr/>
        </p:nvSpPr>
        <p:spPr>
          <a:xfrm>
            <a:off x="412250" y="1137454"/>
            <a:ext cx="5021141" cy="452431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600" dirty="0">
                <a:latin typeface="Poppins" pitchFamily="2" charset="77"/>
                <a:cs typeface="Poppins" pitchFamily="2" charset="77"/>
              </a:rPr>
              <a:t>Aboriginal &amp; Torres Strait Islander peoples have a unique relationship to land, waterways &amp; sky</a:t>
            </a:r>
          </a:p>
          <a:p>
            <a:pPr marL="285750" indent="-285750">
              <a:buFont typeface="Arial" panose="020B0604020202020204" pitchFamily="34" charset="0"/>
              <a:buChar char="•"/>
            </a:pPr>
            <a:endParaRPr lang="en-US" sz="1600" dirty="0">
              <a:latin typeface="Poppins" pitchFamily="2" charset="77"/>
              <a:cs typeface="Poppins" pitchFamily="2" charset="77"/>
            </a:endParaRPr>
          </a:p>
          <a:p>
            <a:pPr marL="285750" indent="-285750">
              <a:buFont typeface="Arial" panose="020B0604020202020204" pitchFamily="34" charset="0"/>
              <a:buChar char="•"/>
            </a:pPr>
            <a:r>
              <a:rPr lang="en-US" sz="1600" dirty="0">
                <a:latin typeface="Poppins" pitchFamily="2" charset="77"/>
                <a:cs typeface="Poppins" pitchFamily="2" charset="77"/>
              </a:rPr>
              <a:t>It is not just soil &amp; rock, it is a wholistic environmental approach, to sustain so therefore it is sustained by people &amp; culture </a:t>
            </a:r>
          </a:p>
          <a:p>
            <a:pPr marL="285750" indent="-285750">
              <a:buFont typeface="Arial" panose="020B0604020202020204" pitchFamily="34" charset="0"/>
              <a:buChar char="•"/>
            </a:pPr>
            <a:endParaRPr lang="en-US" sz="1600" dirty="0">
              <a:latin typeface="Poppins" pitchFamily="2" charset="77"/>
              <a:cs typeface="Poppins" pitchFamily="2" charset="77"/>
            </a:endParaRPr>
          </a:p>
          <a:p>
            <a:pPr marL="285750" indent="-285750">
              <a:buFont typeface="Arial" panose="020B0604020202020204" pitchFamily="34" charset="0"/>
              <a:buChar char="•"/>
            </a:pPr>
            <a:r>
              <a:rPr lang="en-US" sz="1600" dirty="0">
                <a:latin typeface="Poppins"/>
                <a:cs typeface="Poppins"/>
              </a:rPr>
              <a:t>Marrickville to Lilyfield into Ashfield in the west, Ashfield Shale overlaying  Hawkesbury Sandstone dating back approx. 242-247 million years ago </a:t>
            </a:r>
          </a:p>
          <a:p>
            <a:pPr marL="285750" indent="-285750">
              <a:buFont typeface="Arial" panose="020B0604020202020204" pitchFamily="34" charset="0"/>
              <a:buChar char="•"/>
            </a:pPr>
            <a:endParaRPr lang="en-US" sz="1600" dirty="0">
              <a:latin typeface="Poppins" pitchFamily="2" charset="77"/>
              <a:cs typeface="Poppins" pitchFamily="2" charset="77"/>
            </a:endParaRPr>
          </a:p>
          <a:p>
            <a:pPr marL="285750" indent="-285750">
              <a:buFont typeface="Arial" panose="020B0604020202020204" pitchFamily="34" charset="0"/>
              <a:buChar char="•"/>
            </a:pPr>
            <a:r>
              <a:rPr lang="en-US" sz="1600" dirty="0">
                <a:latin typeface="Poppins" pitchFamily="2" charset="77"/>
                <a:cs typeface="Poppins" pitchFamily="2" charset="77"/>
              </a:rPr>
              <a:t>Approximately 18,000 years ago </a:t>
            </a:r>
          </a:p>
          <a:p>
            <a:pPr marL="742950" lvl="1" indent="-285750">
              <a:buFont typeface="Arial" panose="020B0604020202020204" pitchFamily="34" charset="0"/>
              <a:buChar char="•"/>
            </a:pPr>
            <a:r>
              <a:rPr lang="en-US" sz="1600" dirty="0">
                <a:latin typeface="Poppins" pitchFamily="2" charset="77"/>
                <a:cs typeface="Poppins" pitchFamily="2" charset="77"/>
              </a:rPr>
              <a:t>Sea levels were 110-113 meters lower than today </a:t>
            </a:r>
          </a:p>
          <a:p>
            <a:pPr marL="742950" lvl="1" indent="-285750">
              <a:buFont typeface="Arial" panose="020B0604020202020204" pitchFamily="34" charset="0"/>
              <a:buChar char="•"/>
            </a:pPr>
            <a:r>
              <a:rPr lang="en-US" sz="1600" dirty="0">
                <a:latin typeface="Poppins" pitchFamily="2" charset="77"/>
                <a:cs typeface="Poppins" pitchFamily="2" charset="77"/>
              </a:rPr>
              <a:t>Eastern coastline was 15 kilometers further out to sea than present  </a:t>
            </a:r>
            <a:endParaRPr lang="en-AU" sz="1600" dirty="0">
              <a:latin typeface="Poppins" pitchFamily="2" charset="77"/>
              <a:cs typeface="Poppins" pitchFamily="2" charset="77"/>
            </a:endParaRPr>
          </a:p>
        </p:txBody>
      </p:sp>
      <p:sp>
        <p:nvSpPr>
          <p:cNvPr id="10" name="TextBox 9">
            <a:extLst>
              <a:ext uri="{FF2B5EF4-FFF2-40B4-BE49-F238E27FC236}">
                <a16:creationId xmlns:a16="http://schemas.microsoft.com/office/drawing/2014/main" id="{9B7349D5-4A41-4261-9E3E-833B1429AC70}"/>
              </a:ext>
            </a:extLst>
          </p:cNvPr>
          <p:cNvSpPr txBox="1"/>
          <p:nvPr/>
        </p:nvSpPr>
        <p:spPr>
          <a:xfrm>
            <a:off x="9130437" y="3347602"/>
            <a:ext cx="2333513" cy="192360"/>
          </a:xfrm>
          <a:prstGeom prst="rect">
            <a:avLst/>
          </a:prstGeom>
          <a:noFill/>
        </p:spPr>
        <p:txBody>
          <a:bodyPr wrap="square" rtlCol="0">
            <a:spAutoFit/>
          </a:bodyPr>
          <a:lstStyle/>
          <a:p>
            <a:r>
              <a:rPr lang="en-US" sz="650" dirty="0">
                <a:latin typeface="Poppins" pitchFamily="2" charset="77"/>
                <a:cs typeface="Poppins" pitchFamily="2" charset="77"/>
              </a:rPr>
              <a:t>Bottom: Ashfield shale – </a:t>
            </a:r>
            <a:r>
              <a:rPr lang="en-US" sz="650" dirty="0">
                <a:latin typeface="Poppins" pitchFamily="2" charset="77"/>
                <a:cs typeface="Poppins" pitchFamily="2" charset="77"/>
                <a:hlinkClick r:id="rId6">
                  <a:extLst>
                    <a:ext uri="{A12FA001-AC4F-418D-AE19-62706E023703}">
                      <ahyp:hlinkClr xmlns:ahyp="http://schemas.microsoft.com/office/drawing/2018/hyperlinkcolor" val="tx"/>
                    </a:ext>
                  </a:extLst>
                </a:hlinkClick>
              </a:rPr>
              <a:t>www.step.org.au</a:t>
            </a:r>
            <a:endParaRPr lang="en-US" sz="650" dirty="0">
              <a:latin typeface="Poppins" pitchFamily="2" charset="77"/>
              <a:cs typeface="Poppins" pitchFamily="2" charset="77"/>
            </a:endParaRPr>
          </a:p>
        </p:txBody>
      </p:sp>
      <p:sp>
        <p:nvSpPr>
          <p:cNvPr id="8" name="TextBox 7">
            <a:extLst>
              <a:ext uri="{FF2B5EF4-FFF2-40B4-BE49-F238E27FC236}">
                <a16:creationId xmlns:a16="http://schemas.microsoft.com/office/drawing/2014/main" id="{34A400B1-FBD2-AF90-138E-B55CE01F5608}"/>
              </a:ext>
            </a:extLst>
          </p:cNvPr>
          <p:cNvSpPr txBox="1"/>
          <p:nvPr/>
        </p:nvSpPr>
        <p:spPr>
          <a:xfrm>
            <a:off x="9122149" y="3007064"/>
            <a:ext cx="4105835" cy="292388"/>
          </a:xfrm>
          <a:prstGeom prst="rect">
            <a:avLst/>
          </a:prstGeom>
          <a:noFill/>
        </p:spPr>
        <p:txBody>
          <a:bodyPr wrap="square" rtlCol="0">
            <a:spAutoFit/>
          </a:bodyPr>
          <a:lstStyle/>
          <a:p>
            <a:r>
              <a:rPr lang="en-US" sz="650" dirty="0">
                <a:latin typeface="Poppins" pitchFamily="2" charset="77"/>
                <a:cs typeface="Poppins" pitchFamily="2" charset="77"/>
              </a:rPr>
              <a:t>Left: Inner West Council Wards </a:t>
            </a:r>
            <a:r>
              <a:rPr lang="en-US" sz="650" dirty="0">
                <a:latin typeface="Poppins" pitchFamily="2" charset="77"/>
                <a:cs typeface="Poppins" pitchFamily="2" charset="77"/>
                <a:hlinkClick r:id="rId7">
                  <a:extLst>
                    <a:ext uri="{A12FA001-AC4F-418D-AE19-62706E023703}">
                      <ahyp:hlinkClr xmlns:ahyp="http://schemas.microsoft.com/office/drawing/2018/hyperlinkcolor" val="tx"/>
                    </a:ext>
                  </a:extLst>
                </a:hlinkClick>
              </a:rPr>
              <a:t>www.tallyroom.com.au/</a:t>
            </a:r>
            <a:br>
              <a:rPr lang="en-US" sz="650" dirty="0">
                <a:latin typeface="Poppins" pitchFamily="2" charset="77"/>
                <a:cs typeface="Poppins" pitchFamily="2" charset="77"/>
                <a:hlinkClick r:id="rId7">
                  <a:extLst>
                    <a:ext uri="{A12FA001-AC4F-418D-AE19-62706E023703}">
                      <ahyp:hlinkClr xmlns:ahyp="http://schemas.microsoft.com/office/drawing/2018/hyperlinkcolor" val="tx"/>
                    </a:ext>
                  </a:extLst>
                </a:hlinkClick>
              </a:rPr>
            </a:br>
            <a:r>
              <a:rPr lang="en-US" sz="650" dirty="0">
                <a:latin typeface="Poppins" pitchFamily="2" charset="77"/>
                <a:cs typeface="Poppins" pitchFamily="2" charset="77"/>
                <a:hlinkClick r:id="rId7">
                  <a:extLst>
                    <a:ext uri="{A12FA001-AC4F-418D-AE19-62706E023703}">
                      <ahyp:hlinkClr xmlns:ahyp="http://schemas.microsoft.com/office/drawing/2018/hyperlinkcolor" val="tx"/>
                    </a:ext>
                  </a:extLst>
                </a:hlinkClick>
              </a:rPr>
              <a:t>archive/nswcouncil2024/innerwest2024</a:t>
            </a:r>
            <a:r>
              <a:rPr lang="en-US" sz="650" dirty="0">
                <a:latin typeface="Poppins" pitchFamily="2" charset="77"/>
                <a:cs typeface="Poppins" pitchFamily="2" charset="77"/>
              </a:rPr>
              <a:t> </a:t>
            </a:r>
            <a:endParaRPr lang="en-AU" sz="650" dirty="0">
              <a:latin typeface="Poppins" pitchFamily="2" charset="77"/>
              <a:cs typeface="Poppins" pitchFamily="2" charset="77"/>
            </a:endParaRPr>
          </a:p>
        </p:txBody>
      </p:sp>
      <p:sp>
        <p:nvSpPr>
          <p:cNvPr id="14" name="TextBox 13">
            <a:extLst>
              <a:ext uri="{FF2B5EF4-FFF2-40B4-BE49-F238E27FC236}">
                <a16:creationId xmlns:a16="http://schemas.microsoft.com/office/drawing/2014/main" id="{4E32414C-FCCA-5919-514A-85C02B9C2D2D}"/>
              </a:ext>
            </a:extLst>
          </p:cNvPr>
          <p:cNvSpPr txBox="1"/>
          <p:nvPr/>
        </p:nvSpPr>
        <p:spPr>
          <a:xfrm>
            <a:off x="416981" y="430387"/>
            <a:ext cx="4263328" cy="523220"/>
          </a:xfrm>
          <a:prstGeom prst="rect">
            <a:avLst/>
          </a:prstGeom>
          <a:noFill/>
        </p:spPr>
        <p:txBody>
          <a:bodyPr wrap="square" rtlCol="0">
            <a:spAutoFit/>
          </a:bodyPr>
          <a:lstStyle/>
          <a:p>
            <a:r>
              <a:rPr lang="en-US" sz="2800" dirty="0">
                <a:latin typeface="Poppins Medium" pitchFamily="2" charset="77"/>
                <a:cs typeface="Poppins Medium" pitchFamily="2" charset="77"/>
              </a:rPr>
              <a:t>Unique Country</a:t>
            </a:r>
            <a:endParaRPr lang="en-AU" sz="2800" dirty="0">
              <a:latin typeface="Poppins Medium" pitchFamily="2" charset="77"/>
              <a:cs typeface="Poppins Medium" pitchFamily="2" charset="77"/>
            </a:endParaRPr>
          </a:p>
        </p:txBody>
      </p:sp>
    </p:spTree>
    <p:extLst>
      <p:ext uri="{BB962C8B-B14F-4D97-AF65-F5344CB8AC3E}">
        <p14:creationId xmlns:p14="http://schemas.microsoft.com/office/powerpoint/2010/main" val="1462898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92CD6D-A5A3-2EE7-772F-651A34133931}"/>
              </a:ext>
            </a:extLst>
          </p:cNvPr>
          <p:cNvSpPr/>
          <p:nvPr/>
        </p:nvSpPr>
        <p:spPr>
          <a:xfrm flipH="1">
            <a:off x="0" y="0"/>
            <a:ext cx="6143328"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close up of a logo&#10;&#10;AI-generated content may be incorrect.">
            <a:extLst>
              <a:ext uri="{FF2B5EF4-FFF2-40B4-BE49-F238E27FC236}">
                <a16:creationId xmlns:a16="http://schemas.microsoft.com/office/drawing/2014/main" id="{F4D156B8-D79A-4080-2BAE-ED8A5EE311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
        <p:nvSpPr>
          <p:cNvPr id="11" name="TextBox 10">
            <a:extLst>
              <a:ext uri="{FF2B5EF4-FFF2-40B4-BE49-F238E27FC236}">
                <a16:creationId xmlns:a16="http://schemas.microsoft.com/office/drawing/2014/main" id="{A9BE2779-EF6E-1399-0738-4B3FD81D7E43}"/>
              </a:ext>
            </a:extLst>
          </p:cNvPr>
          <p:cNvSpPr txBox="1"/>
          <p:nvPr/>
        </p:nvSpPr>
        <p:spPr>
          <a:xfrm>
            <a:off x="416981" y="430387"/>
            <a:ext cx="4263328" cy="523220"/>
          </a:xfrm>
          <a:prstGeom prst="rect">
            <a:avLst/>
          </a:prstGeom>
          <a:noFill/>
        </p:spPr>
        <p:txBody>
          <a:bodyPr wrap="square" rtlCol="0">
            <a:spAutoFit/>
          </a:bodyPr>
          <a:lstStyle/>
          <a:p>
            <a:r>
              <a:rPr lang="en-US" sz="2800" dirty="0">
                <a:latin typeface="Poppins Medium" pitchFamily="2" charset="77"/>
                <a:cs typeface="Poppins Medium" pitchFamily="2" charset="77"/>
              </a:rPr>
              <a:t>Unique History</a:t>
            </a:r>
            <a:endParaRPr lang="en-AU" sz="2800" dirty="0">
              <a:latin typeface="Poppins Medium" pitchFamily="2" charset="77"/>
              <a:cs typeface="Poppins Medium" pitchFamily="2" charset="77"/>
            </a:endParaRPr>
          </a:p>
        </p:txBody>
      </p:sp>
      <p:pic>
        <p:nvPicPr>
          <p:cNvPr id="3" name="Picture 2" descr="A group of metal structures&#10;&#10;AI-generated content may be incorrect.">
            <a:extLst>
              <a:ext uri="{FF2B5EF4-FFF2-40B4-BE49-F238E27FC236}">
                <a16:creationId xmlns:a16="http://schemas.microsoft.com/office/drawing/2014/main" id="{D51BEACC-7BF7-AF6C-A0BC-AD26CFD405EA}"/>
              </a:ext>
            </a:extLst>
          </p:cNvPr>
          <p:cNvPicPr>
            <a:picLocks noChangeAspect="1"/>
          </p:cNvPicPr>
          <p:nvPr/>
        </p:nvPicPr>
        <p:blipFill>
          <a:blip r:embed="rId3">
            <a:extLst>
              <a:ext uri="{28A0092B-C50C-407E-A947-70E740481C1C}">
                <a14:useLocalDpi xmlns:a14="http://schemas.microsoft.com/office/drawing/2010/main" val="0"/>
              </a:ext>
            </a:extLst>
          </a:blip>
          <a:srcRect t="13087" b="2654"/>
          <a:stretch/>
        </p:blipFill>
        <p:spPr>
          <a:xfrm>
            <a:off x="6132513" y="0"/>
            <a:ext cx="6059487" cy="6858000"/>
          </a:xfrm>
          <a:prstGeom prst="rect">
            <a:avLst/>
          </a:prstGeom>
          <a:ln w="76200">
            <a:noFill/>
          </a:ln>
        </p:spPr>
      </p:pic>
      <p:sp>
        <p:nvSpPr>
          <p:cNvPr id="5" name="TextBox 4">
            <a:extLst>
              <a:ext uri="{FF2B5EF4-FFF2-40B4-BE49-F238E27FC236}">
                <a16:creationId xmlns:a16="http://schemas.microsoft.com/office/drawing/2014/main" id="{0048CD40-2A86-A25D-121E-450AEF2A18F8}"/>
              </a:ext>
            </a:extLst>
          </p:cNvPr>
          <p:cNvSpPr txBox="1"/>
          <p:nvPr/>
        </p:nvSpPr>
        <p:spPr>
          <a:xfrm>
            <a:off x="6522250" y="6156120"/>
            <a:ext cx="4603898" cy="307777"/>
          </a:xfrm>
          <a:prstGeom prst="rect">
            <a:avLst/>
          </a:prstGeom>
          <a:noFill/>
        </p:spPr>
        <p:txBody>
          <a:bodyPr wrap="square" rtlCol="0">
            <a:spAutoFit/>
          </a:bodyPr>
          <a:lstStyle/>
          <a:p>
            <a:r>
              <a:rPr lang="en-US" sz="700" dirty="0">
                <a:solidFill>
                  <a:schemeClr val="bg1"/>
                </a:solidFill>
                <a:latin typeface="Poppins" pitchFamily="2" charset="77"/>
                <a:cs typeface="Poppins" pitchFamily="2" charset="77"/>
              </a:rPr>
              <a:t>Gadigal/Wangal Wayfinding Project  2019 ‘Fish Traps’ by Edwards Clarke picture taken by Barbara 2019  Location King George Park, Manning Street Rozelle </a:t>
            </a:r>
            <a:r>
              <a:rPr lang="en-US" sz="700" dirty="0" err="1">
                <a:solidFill>
                  <a:schemeClr val="bg1"/>
                </a:solidFill>
                <a:latin typeface="Poppins" pitchFamily="2" charset="77"/>
                <a:cs typeface="Poppins" pitchFamily="2" charset="77"/>
              </a:rPr>
              <a:t>Baludarri</a:t>
            </a:r>
            <a:r>
              <a:rPr lang="en-US" sz="700" dirty="0">
                <a:solidFill>
                  <a:schemeClr val="bg1"/>
                </a:solidFill>
                <a:latin typeface="Poppins" pitchFamily="2" charset="77"/>
                <a:cs typeface="Poppins" pitchFamily="2" charset="77"/>
              </a:rPr>
              <a:t> (Leather Jacket) Balmain Ward</a:t>
            </a:r>
            <a:endParaRPr lang="en-AU" sz="700" dirty="0">
              <a:solidFill>
                <a:schemeClr val="bg1"/>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4B336A40-81A0-82C1-7E99-A2DE056E5B86}"/>
              </a:ext>
            </a:extLst>
          </p:cNvPr>
          <p:cNvSpPr txBox="1"/>
          <p:nvPr/>
        </p:nvSpPr>
        <p:spPr>
          <a:xfrm>
            <a:off x="422972" y="1146159"/>
            <a:ext cx="4693038" cy="109260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300" dirty="0">
                <a:latin typeface="Poppins"/>
                <a:cs typeface="Poppins"/>
              </a:rPr>
              <a:t>Land, water and sky is at the core of Aboriginal peoples Spirituality </a:t>
            </a:r>
          </a:p>
          <a:p>
            <a:pPr marL="285750" indent="-285750">
              <a:buFont typeface="Arial" panose="020B0604020202020204" pitchFamily="34" charset="0"/>
              <a:buChar char="•"/>
            </a:pPr>
            <a:r>
              <a:rPr lang="en-US" sz="1300" dirty="0">
                <a:latin typeface="Poppins"/>
                <a:cs typeface="Poppins"/>
              </a:rPr>
              <a:t>It is responsibility to look after the spirituality of the environment for wellbeing of Country </a:t>
            </a:r>
          </a:p>
          <a:p>
            <a:pPr marL="285750" indent="-285750">
              <a:buFont typeface="Arial" panose="020B0604020202020204" pitchFamily="34" charset="0"/>
              <a:buChar char="•"/>
            </a:pPr>
            <a:r>
              <a:rPr lang="en-US" sz="1300" dirty="0">
                <a:latin typeface="Poppins"/>
                <a:cs typeface="Poppins"/>
              </a:rPr>
              <a:t>This is passed through ‘Traditional Lore’</a:t>
            </a:r>
            <a:endParaRPr lang="en-AU" sz="1300" dirty="0">
              <a:latin typeface="Poppins" pitchFamily="2" charset="77"/>
              <a:cs typeface="Poppins" pitchFamily="2" charset="77"/>
            </a:endParaRPr>
          </a:p>
        </p:txBody>
      </p:sp>
      <p:sp>
        <p:nvSpPr>
          <p:cNvPr id="8" name="TextBox 7">
            <a:extLst>
              <a:ext uri="{FF2B5EF4-FFF2-40B4-BE49-F238E27FC236}">
                <a16:creationId xmlns:a16="http://schemas.microsoft.com/office/drawing/2014/main" id="{F047582B-4178-3CCD-7C4E-F3B3555FB208}"/>
              </a:ext>
            </a:extLst>
          </p:cNvPr>
          <p:cNvSpPr txBox="1"/>
          <p:nvPr/>
        </p:nvSpPr>
        <p:spPr>
          <a:xfrm>
            <a:off x="432115" y="3763818"/>
            <a:ext cx="5687035" cy="209288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300" dirty="0">
                <a:latin typeface="Poppins" pitchFamily="2" charset="77"/>
                <a:cs typeface="Poppins" pitchFamily="2" charset="77"/>
              </a:rPr>
              <a:t>Cook observed Aboriginal peoples all the way along the coast </a:t>
            </a:r>
          </a:p>
          <a:p>
            <a:pPr marL="285750" indent="-285750">
              <a:buFont typeface="Arial" panose="020B0604020202020204" pitchFamily="34" charset="0"/>
              <a:buChar char="•"/>
            </a:pPr>
            <a:r>
              <a:rPr lang="en-US" sz="1300" dirty="0">
                <a:latin typeface="Poppins" pitchFamily="2" charset="77"/>
                <a:cs typeface="Poppins" pitchFamily="2" charset="77"/>
              </a:rPr>
              <a:t>Noted ‘no </a:t>
            </a:r>
            <a:r>
              <a:rPr lang="en-US" sz="1300" dirty="0" err="1">
                <a:latin typeface="Poppins" pitchFamily="2" charset="77"/>
                <a:cs typeface="Poppins" pitchFamily="2" charset="77"/>
              </a:rPr>
              <a:t>fix’d</a:t>
            </a:r>
            <a:r>
              <a:rPr lang="en-US" sz="1300" dirty="0">
                <a:latin typeface="Poppins" pitchFamily="2" charset="77"/>
                <a:cs typeface="Poppins" pitchFamily="2" charset="77"/>
              </a:rPr>
              <a:t> habitations’ or ‘cultivated grounds’ </a:t>
            </a:r>
          </a:p>
          <a:p>
            <a:pPr marL="285750" indent="-285750">
              <a:buFont typeface="Arial" panose="020B0604020202020204" pitchFamily="34" charset="0"/>
              <a:buChar char="•"/>
            </a:pPr>
            <a:r>
              <a:rPr lang="en-US" sz="1300" dirty="0">
                <a:latin typeface="Poppins" pitchFamily="2" charset="77"/>
                <a:cs typeface="Poppins" pitchFamily="2" charset="77"/>
              </a:rPr>
              <a:t>Claimed the land ‘terra-nullius’ </a:t>
            </a:r>
            <a:r>
              <a:rPr lang="en-US" sz="1300" i="1" dirty="0">
                <a:latin typeface="Poppins" pitchFamily="2" charset="77"/>
                <a:cs typeface="Poppins" pitchFamily="2" charset="77"/>
              </a:rPr>
              <a:t>land that belong to no-one </a:t>
            </a:r>
          </a:p>
          <a:p>
            <a:pPr marL="285750" indent="-285750">
              <a:buFont typeface="Arial" panose="020B0604020202020204" pitchFamily="34" charset="0"/>
              <a:buChar char="•"/>
            </a:pPr>
            <a:r>
              <a:rPr lang="en-US" sz="1300" dirty="0">
                <a:latin typeface="Poppins" pitchFamily="2" charset="77"/>
                <a:cs typeface="Poppins" pitchFamily="2" charset="77"/>
              </a:rPr>
              <a:t>This changed the landscape</a:t>
            </a:r>
          </a:p>
          <a:p>
            <a:pPr marL="742950" lvl="1" indent="-285750">
              <a:buFont typeface="Arial" panose="020B0604020202020204" pitchFamily="34" charset="0"/>
              <a:buChar char="•"/>
            </a:pPr>
            <a:r>
              <a:rPr lang="en-US" sz="1300" dirty="0">
                <a:latin typeface="Poppins" pitchFamily="2" charset="77"/>
                <a:cs typeface="Poppins" pitchFamily="2" charset="77"/>
              </a:rPr>
              <a:t>Trees were cut down </a:t>
            </a:r>
          </a:p>
          <a:p>
            <a:pPr marL="742950" lvl="1" indent="-285750">
              <a:buFont typeface="Arial" panose="020B0604020202020204" pitchFamily="34" charset="0"/>
              <a:buChar char="•"/>
            </a:pPr>
            <a:r>
              <a:rPr lang="en-US" sz="1300" dirty="0">
                <a:latin typeface="Poppins"/>
                <a:cs typeface="Poppins"/>
              </a:rPr>
              <a:t>Access to land and water denied  as fences were built </a:t>
            </a:r>
          </a:p>
          <a:p>
            <a:pPr marL="742950" lvl="1" indent="-285750">
              <a:buFont typeface="Arial" panose="020B0604020202020204" pitchFamily="34" charset="0"/>
              <a:buChar char="•"/>
            </a:pPr>
            <a:r>
              <a:rPr lang="en-US" sz="1300" dirty="0">
                <a:latin typeface="Poppins" pitchFamily="2" charset="77"/>
                <a:cs typeface="Poppins" pitchFamily="2" charset="77"/>
              </a:rPr>
              <a:t>Overuse of food supplies</a:t>
            </a:r>
          </a:p>
          <a:p>
            <a:pPr marL="285750" indent="-285750">
              <a:buFont typeface="Arial" panose="020B0604020202020204" pitchFamily="34" charset="0"/>
              <a:buChar char="•"/>
            </a:pPr>
            <a:r>
              <a:rPr lang="en-US" sz="1300" dirty="0">
                <a:latin typeface="Poppins" pitchFamily="2" charset="77"/>
                <a:cs typeface="Poppins" pitchFamily="2" charset="77"/>
              </a:rPr>
              <a:t>Diseases such as smallpox, measles and influenza was introduced </a:t>
            </a:r>
          </a:p>
          <a:p>
            <a:pPr lvl="1"/>
            <a:endParaRPr lang="en-US" sz="1300" dirty="0">
              <a:latin typeface="Poppins" pitchFamily="2" charset="77"/>
              <a:cs typeface="Poppins" pitchFamily="2" charset="77"/>
            </a:endParaRPr>
          </a:p>
        </p:txBody>
      </p:sp>
      <p:sp>
        <p:nvSpPr>
          <p:cNvPr id="2" name="TextBox 1">
            <a:extLst>
              <a:ext uri="{FF2B5EF4-FFF2-40B4-BE49-F238E27FC236}">
                <a16:creationId xmlns:a16="http://schemas.microsoft.com/office/drawing/2014/main" id="{3C86FFC0-C3ED-225F-C1C9-289229251090}"/>
              </a:ext>
            </a:extLst>
          </p:cNvPr>
          <p:cNvSpPr txBox="1"/>
          <p:nvPr/>
        </p:nvSpPr>
        <p:spPr>
          <a:xfrm>
            <a:off x="425076" y="2333806"/>
            <a:ext cx="4934002" cy="1292662"/>
          </a:xfrm>
          <a:prstGeom prst="rect">
            <a:avLst/>
          </a:prstGeom>
          <a:noFill/>
        </p:spPr>
        <p:txBody>
          <a:bodyPr wrap="square" rtlCol="0">
            <a:spAutoFit/>
          </a:bodyPr>
          <a:lstStyle/>
          <a:p>
            <a:r>
              <a:rPr lang="en-US" sz="1300" dirty="0">
                <a:latin typeface="Poppins" pitchFamily="2" charset="77"/>
                <a:cs typeface="Poppins" pitchFamily="2" charset="77"/>
              </a:rPr>
              <a:t>Resistance Fighters </a:t>
            </a:r>
          </a:p>
          <a:p>
            <a:pPr marL="285750" indent="-285750">
              <a:buFont typeface="Arial" panose="020B0604020202020204" pitchFamily="34" charset="0"/>
              <a:buChar char="•"/>
            </a:pPr>
            <a:r>
              <a:rPr lang="en-US" sz="1300" dirty="0">
                <a:latin typeface="Poppins" pitchFamily="2" charset="77"/>
                <a:cs typeface="Poppins" pitchFamily="2" charset="77"/>
              </a:rPr>
              <a:t>1790-1810 clans of Sydney undertook a campaign of resistance </a:t>
            </a:r>
          </a:p>
          <a:p>
            <a:pPr marL="285750" indent="-285750">
              <a:buFont typeface="Arial" panose="020B0604020202020204" pitchFamily="34" charset="0"/>
              <a:buChar char="•"/>
            </a:pPr>
            <a:r>
              <a:rPr lang="en-US" sz="1300" dirty="0">
                <a:latin typeface="Poppins" pitchFamily="2" charset="77"/>
                <a:cs typeface="Poppins" pitchFamily="2" charset="77"/>
              </a:rPr>
              <a:t>Lead by Pemulwuy of the </a:t>
            </a:r>
            <a:r>
              <a:rPr lang="en-US" sz="1300" dirty="0" err="1">
                <a:latin typeface="Poppins" pitchFamily="2" charset="77"/>
                <a:cs typeface="Poppins" pitchFamily="2" charset="77"/>
              </a:rPr>
              <a:t>Bidgigal</a:t>
            </a:r>
            <a:r>
              <a:rPr lang="en-US" sz="1300" dirty="0">
                <a:latin typeface="Poppins" pitchFamily="2" charset="77"/>
                <a:cs typeface="Poppins" pitchFamily="2" charset="77"/>
              </a:rPr>
              <a:t> language group </a:t>
            </a:r>
          </a:p>
          <a:p>
            <a:pPr marL="285750" indent="-285750">
              <a:buFont typeface="Arial" panose="020B0604020202020204" pitchFamily="34" charset="0"/>
              <a:buChar char="•"/>
            </a:pPr>
            <a:r>
              <a:rPr lang="en-US" sz="1300" dirty="0">
                <a:latin typeface="Poppins" pitchFamily="2" charset="77"/>
                <a:cs typeface="Poppins" pitchFamily="2" charset="77"/>
              </a:rPr>
              <a:t>Pemulwuy speared John McIntyre at what is now Marrickville Golf and Community Club  </a:t>
            </a:r>
            <a:endParaRPr lang="en-AU" sz="1300" dirty="0">
              <a:latin typeface="Poppins" pitchFamily="2" charset="77"/>
              <a:cs typeface="Poppins" pitchFamily="2" charset="77"/>
            </a:endParaRPr>
          </a:p>
        </p:txBody>
      </p:sp>
    </p:spTree>
    <p:extLst>
      <p:ext uri="{BB962C8B-B14F-4D97-AF65-F5344CB8AC3E}">
        <p14:creationId xmlns:p14="http://schemas.microsoft.com/office/powerpoint/2010/main" val="2988765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EAC1B6-6EF1-EADD-4081-6BC3047F6F6B}"/>
              </a:ext>
            </a:extLst>
          </p:cNvPr>
          <p:cNvSpPr/>
          <p:nvPr/>
        </p:nvSpPr>
        <p:spPr>
          <a:xfrm flipH="1">
            <a:off x="0" y="0"/>
            <a:ext cx="6143328"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4EE0B97-7D24-9F74-B7AF-0C84A46B3205}"/>
              </a:ext>
            </a:extLst>
          </p:cNvPr>
          <p:cNvSpPr/>
          <p:nvPr/>
        </p:nvSpPr>
        <p:spPr>
          <a:xfrm flipH="1">
            <a:off x="6096000" y="0"/>
            <a:ext cx="6096000" cy="6858000"/>
          </a:xfrm>
          <a:prstGeom prst="rect">
            <a:avLst/>
          </a:prstGeom>
          <a:solidFill>
            <a:srgbClr val="D3B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D3B997"/>
                </a:solidFill>
              </a:rPr>
              <a:t>Z</a:t>
            </a:r>
          </a:p>
        </p:txBody>
      </p:sp>
      <p:pic>
        <p:nvPicPr>
          <p:cNvPr id="9" name="Picture 8" descr="A close up of a logo&#10;&#10;AI-generated content may be incorrect.">
            <a:extLst>
              <a:ext uri="{FF2B5EF4-FFF2-40B4-BE49-F238E27FC236}">
                <a16:creationId xmlns:a16="http://schemas.microsoft.com/office/drawing/2014/main" id="{2D4414D8-B578-6D02-FE0E-21AA0424B1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
        <p:nvSpPr>
          <p:cNvPr id="11" name="TextBox 10">
            <a:extLst>
              <a:ext uri="{FF2B5EF4-FFF2-40B4-BE49-F238E27FC236}">
                <a16:creationId xmlns:a16="http://schemas.microsoft.com/office/drawing/2014/main" id="{A9F3F305-5676-1377-E56E-5874AF31A993}"/>
              </a:ext>
            </a:extLst>
          </p:cNvPr>
          <p:cNvSpPr txBox="1"/>
          <p:nvPr/>
        </p:nvSpPr>
        <p:spPr>
          <a:xfrm>
            <a:off x="416981" y="430387"/>
            <a:ext cx="4263328" cy="523220"/>
          </a:xfrm>
          <a:prstGeom prst="rect">
            <a:avLst/>
          </a:prstGeom>
          <a:noFill/>
        </p:spPr>
        <p:txBody>
          <a:bodyPr wrap="square" rtlCol="0">
            <a:spAutoFit/>
          </a:bodyPr>
          <a:lstStyle/>
          <a:p>
            <a:r>
              <a:rPr lang="en-US" sz="2800" dirty="0">
                <a:latin typeface="Poppins Medium" pitchFamily="2" charset="77"/>
                <a:cs typeface="Poppins Medium" pitchFamily="2" charset="77"/>
              </a:rPr>
              <a:t>Stolen generations</a:t>
            </a:r>
            <a:endParaRPr lang="en-AU" sz="2800" dirty="0">
              <a:latin typeface="Poppins Medium" pitchFamily="2" charset="77"/>
              <a:cs typeface="Poppins Medium" pitchFamily="2" charset="77"/>
            </a:endParaRPr>
          </a:p>
        </p:txBody>
      </p:sp>
      <p:pic>
        <p:nvPicPr>
          <p:cNvPr id="2" name="Picture 1">
            <a:extLst>
              <a:ext uri="{FF2B5EF4-FFF2-40B4-BE49-F238E27FC236}">
                <a16:creationId xmlns:a16="http://schemas.microsoft.com/office/drawing/2014/main" id="{2B003F6C-80D7-DA35-E542-80CD916F72DF}"/>
              </a:ext>
            </a:extLst>
          </p:cNvPr>
          <p:cNvPicPr>
            <a:picLocks noChangeAspect="1"/>
          </p:cNvPicPr>
          <p:nvPr/>
        </p:nvPicPr>
        <p:blipFill>
          <a:blip r:embed="rId3"/>
          <a:stretch>
            <a:fillRect/>
          </a:stretch>
        </p:blipFill>
        <p:spPr>
          <a:xfrm rot="153875">
            <a:off x="6980415" y="527619"/>
            <a:ext cx="4321885" cy="4238916"/>
          </a:xfrm>
          <a:prstGeom prst="rect">
            <a:avLst/>
          </a:prstGeom>
          <a:ln w="76200">
            <a:solidFill>
              <a:schemeClr val="bg1"/>
            </a:solidFill>
          </a:ln>
        </p:spPr>
      </p:pic>
      <p:sp>
        <p:nvSpPr>
          <p:cNvPr id="4" name="TextBox 3">
            <a:extLst>
              <a:ext uri="{FF2B5EF4-FFF2-40B4-BE49-F238E27FC236}">
                <a16:creationId xmlns:a16="http://schemas.microsoft.com/office/drawing/2014/main" id="{C5B469A7-63F1-CA1D-65C7-B52BEFD4A2B7}"/>
              </a:ext>
            </a:extLst>
          </p:cNvPr>
          <p:cNvSpPr txBox="1"/>
          <p:nvPr/>
        </p:nvSpPr>
        <p:spPr>
          <a:xfrm>
            <a:off x="6960255" y="6139165"/>
            <a:ext cx="4341088"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Poppins" pitchFamily="2" charset="77"/>
                <a:cs typeface="Poppins" pitchFamily="2" charset="77"/>
              </a:rPr>
              <a:t>Homes Are Sought for These Children, 1934 </a:t>
            </a:r>
            <a:r>
              <a:rPr kumimoji="0" lang="en-US" altLang="en-US" sz="800" b="0" i="0" u="none" strike="noStrike" cap="none" normalizeH="0" baseline="0" dirty="0">
                <a:ln>
                  <a:noFill/>
                </a:ln>
                <a:solidFill>
                  <a:schemeClr val="tx1"/>
                </a:solidFill>
                <a:effectLst/>
                <a:latin typeface="Poppins" pitchFamily="2" charset="77"/>
                <a:cs typeface="Poppins" pitchFamily="2" charset="77"/>
              </a:rPr>
              <a:t>Reproduction of a 1934 newspaper clipping. Image courtesy of the National Archives of Australia.</a:t>
            </a:r>
          </a:p>
        </p:txBody>
      </p:sp>
      <p:sp>
        <p:nvSpPr>
          <p:cNvPr id="7" name="TextBox 6">
            <a:extLst>
              <a:ext uri="{FF2B5EF4-FFF2-40B4-BE49-F238E27FC236}">
                <a16:creationId xmlns:a16="http://schemas.microsoft.com/office/drawing/2014/main" id="{B442CC4B-4E04-E441-0D68-F421A3278AC6}"/>
              </a:ext>
            </a:extLst>
          </p:cNvPr>
          <p:cNvSpPr txBox="1"/>
          <p:nvPr/>
        </p:nvSpPr>
        <p:spPr>
          <a:xfrm>
            <a:off x="421034" y="4860862"/>
            <a:ext cx="4941887" cy="584775"/>
          </a:xfrm>
          <a:prstGeom prst="rect">
            <a:avLst/>
          </a:prstGeom>
          <a:noFill/>
        </p:spPr>
        <p:txBody>
          <a:bodyPr wrap="square">
            <a:spAutoFit/>
          </a:bodyPr>
          <a:lstStyle/>
          <a:p>
            <a:r>
              <a:rPr lang="en-US" sz="1600" dirty="0">
                <a:latin typeface="Poppins" pitchFamily="2" charset="77"/>
                <a:cs typeface="Poppins" pitchFamily="2" charset="77"/>
                <a:hlinkClick r:id="rId4">
                  <a:extLst>
                    <a:ext uri="{A12FA001-AC4F-418D-AE19-62706E023703}">
                      <ahyp:hlinkClr xmlns:ahyp="http://schemas.microsoft.com/office/drawing/2018/hyperlinkcolor" val="tx"/>
                    </a:ext>
                  </a:extLst>
                </a:hlinkClick>
              </a:rPr>
              <a:t>Separation - Ruth's Cherbourg Mission Story | Australians Together</a:t>
            </a:r>
            <a:r>
              <a:rPr lang="en-US" sz="1600" dirty="0">
                <a:latin typeface="Poppins" pitchFamily="2" charset="77"/>
                <a:cs typeface="Poppins" pitchFamily="2" charset="77"/>
              </a:rPr>
              <a:t>   Video 4.12m</a:t>
            </a:r>
            <a:endParaRPr lang="en-AU" sz="1600" dirty="0">
              <a:latin typeface="Poppins" pitchFamily="2" charset="77"/>
              <a:cs typeface="Poppins" pitchFamily="2" charset="77"/>
            </a:endParaRPr>
          </a:p>
        </p:txBody>
      </p:sp>
      <p:sp>
        <p:nvSpPr>
          <p:cNvPr id="10" name="TextBox 9">
            <a:extLst>
              <a:ext uri="{FF2B5EF4-FFF2-40B4-BE49-F238E27FC236}">
                <a16:creationId xmlns:a16="http://schemas.microsoft.com/office/drawing/2014/main" id="{FF7E3977-2787-9905-1DB7-BCA719F66DB7}"/>
              </a:ext>
            </a:extLst>
          </p:cNvPr>
          <p:cNvSpPr txBox="1"/>
          <p:nvPr/>
        </p:nvSpPr>
        <p:spPr>
          <a:xfrm>
            <a:off x="6635750" y="5072658"/>
            <a:ext cx="5005388" cy="923330"/>
          </a:xfrm>
          <a:prstGeom prst="rect">
            <a:avLst/>
          </a:prstGeom>
          <a:noFill/>
        </p:spPr>
        <p:txBody>
          <a:bodyPr wrap="square">
            <a:spAutoFit/>
          </a:bodyPr>
          <a:lstStyle/>
          <a:p>
            <a:pPr algn="ctr"/>
            <a:r>
              <a:rPr lang="en-US" b="0" i="1" dirty="0">
                <a:solidFill>
                  <a:schemeClr val="bg1"/>
                </a:solidFill>
                <a:effectLst/>
                <a:latin typeface="Poppins" pitchFamily="2" charset="77"/>
                <a:cs typeface="Poppins" pitchFamily="2" charset="77"/>
              </a:rPr>
              <a:t>“I like the little girl in </a:t>
            </a:r>
            <a:r>
              <a:rPr lang="en-US" b="0" i="1" dirty="0" err="1">
                <a:solidFill>
                  <a:schemeClr val="bg1"/>
                </a:solidFill>
                <a:effectLst/>
                <a:latin typeface="Poppins" pitchFamily="2" charset="77"/>
                <a:cs typeface="Poppins" pitchFamily="2" charset="77"/>
              </a:rPr>
              <a:t>centre</a:t>
            </a:r>
            <a:r>
              <a:rPr lang="en-US" b="0" i="1" dirty="0">
                <a:solidFill>
                  <a:schemeClr val="bg1"/>
                </a:solidFill>
                <a:effectLst/>
                <a:latin typeface="Poppins" pitchFamily="2" charset="77"/>
                <a:cs typeface="Poppins" pitchFamily="2" charset="77"/>
              </a:rPr>
              <a:t> of group, but if taken by anyone else, any of the others would do, as long as they are strong”.</a:t>
            </a:r>
            <a:endParaRPr lang="en-AU" i="1" dirty="0">
              <a:solidFill>
                <a:schemeClr val="bg1"/>
              </a:solidFill>
              <a:latin typeface="Poppins" pitchFamily="2" charset="77"/>
              <a:cs typeface="Poppins" pitchFamily="2" charset="77"/>
            </a:endParaRPr>
          </a:p>
        </p:txBody>
      </p:sp>
      <p:sp>
        <p:nvSpPr>
          <p:cNvPr id="3" name="TextBox 2">
            <a:extLst>
              <a:ext uri="{FF2B5EF4-FFF2-40B4-BE49-F238E27FC236}">
                <a16:creationId xmlns:a16="http://schemas.microsoft.com/office/drawing/2014/main" id="{4CC0E687-2E83-33F7-B1DF-0F1E46C05B21}"/>
              </a:ext>
            </a:extLst>
          </p:cNvPr>
          <p:cNvSpPr txBox="1"/>
          <p:nvPr/>
        </p:nvSpPr>
        <p:spPr>
          <a:xfrm>
            <a:off x="430214" y="1391166"/>
            <a:ext cx="5567083" cy="3354765"/>
          </a:xfrm>
          <a:prstGeom prst="rect">
            <a:avLst/>
          </a:prstGeom>
          <a:noFill/>
        </p:spPr>
        <p:txBody>
          <a:bodyPr wrap="square" lIns="91440" tIns="45720" rIns="91440" bIns="45720" rtlCol="0" anchor="t">
            <a:spAutoFit/>
          </a:bodyPr>
          <a:lstStyle/>
          <a:p>
            <a:r>
              <a:rPr lang="en-US" sz="1600" dirty="0">
                <a:latin typeface="Poppins"/>
                <a:cs typeface="Poppins"/>
              </a:rPr>
              <a:t>Australia between 1910 – 1970’s</a:t>
            </a:r>
            <a:endParaRPr lang="en-US" dirty="0">
              <a:latin typeface="Poppins"/>
              <a:cs typeface="Poppins"/>
            </a:endParaRPr>
          </a:p>
          <a:p>
            <a:endParaRPr lang="en-US"/>
          </a:p>
          <a:p>
            <a:pPr marL="285750" indent="-285750">
              <a:buFont typeface="Arial" panose="020B0604020202020204" pitchFamily="34" charset="0"/>
              <a:buChar char="•"/>
            </a:pPr>
            <a:r>
              <a:rPr lang="en-US" sz="1600" dirty="0">
                <a:latin typeface="Poppins" pitchFamily="2" charset="77"/>
                <a:cs typeface="Poppins" pitchFamily="2" charset="77"/>
              </a:rPr>
              <a:t>Removed many Aboriginal and Torres Strait Islander children from their families </a:t>
            </a:r>
            <a:br>
              <a:rPr lang="en-US" sz="600" dirty="0">
                <a:latin typeface="Poppins" pitchFamily="2" charset="77"/>
                <a:cs typeface="Poppins" pitchFamily="2" charset="77"/>
              </a:rPr>
            </a:br>
            <a:endParaRPr lang="en-US" sz="600" dirty="0">
              <a:latin typeface="Poppins" pitchFamily="2" charset="77"/>
              <a:cs typeface="Poppins" pitchFamily="2" charset="77"/>
            </a:endParaRPr>
          </a:p>
          <a:p>
            <a:pPr marL="285750" indent="-285750">
              <a:buFont typeface="Arial" panose="020B0604020202020204" pitchFamily="34" charset="0"/>
              <a:buChar char="•"/>
            </a:pPr>
            <a:r>
              <a:rPr lang="en-US" sz="1600" dirty="0">
                <a:latin typeface="Poppins" pitchFamily="2" charset="77"/>
                <a:cs typeface="Poppins" pitchFamily="2" charset="77"/>
              </a:rPr>
              <a:t>Children became known as the ‘Stolen Generations’</a:t>
            </a:r>
            <a:br>
              <a:rPr lang="en-US" sz="600" dirty="0">
                <a:latin typeface="Poppins" pitchFamily="2" charset="77"/>
                <a:cs typeface="Poppins" pitchFamily="2" charset="77"/>
              </a:rPr>
            </a:br>
            <a:endParaRPr lang="en-US" sz="600" dirty="0">
              <a:latin typeface="Poppins" pitchFamily="2" charset="77"/>
              <a:cs typeface="Poppins" pitchFamily="2" charset="77"/>
            </a:endParaRPr>
          </a:p>
          <a:p>
            <a:pPr marL="285750" indent="-285750">
              <a:buFont typeface="Arial" panose="020B0604020202020204" pitchFamily="34" charset="0"/>
              <a:buChar char="•"/>
            </a:pPr>
            <a:r>
              <a:rPr lang="en-US" sz="1600" dirty="0">
                <a:latin typeface="Poppins" pitchFamily="2" charset="77"/>
                <a:cs typeface="Poppins" pitchFamily="2" charset="77"/>
              </a:rPr>
              <a:t>Removals were based on Assimilation policies, which claimed that Aboriginal &amp; Torres Strait Islander lives would be improved in they became part of white society </a:t>
            </a:r>
            <a:br>
              <a:rPr lang="en-US" sz="600" dirty="0">
                <a:latin typeface="Poppins" pitchFamily="2" charset="77"/>
                <a:cs typeface="Poppins" pitchFamily="2" charset="77"/>
              </a:rPr>
            </a:br>
            <a:endParaRPr lang="en-US" sz="600" dirty="0">
              <a:latin typeface="Poppins" pitchFamily="2" charset="77"/>
              <a:cs typeface="Poppins" pitchFamily="2" charset="77"/>
            </a:endParaRPr>
          </a:p>
          <a:p>
            <a:pPr marL="285750" indent="-285750">
              <a:buFont typeface="Arial" panose="020B0604020202020204" pitchFamily="34" charset="0"/>
              <a:buChar char="•"/>
            </a:pPr>
            <a:r>
              <a:rPr lang="en-US" sz="1600" dirty="0">
                <a:latin typeface="Poppins" pitchFamily="2" charset="77"/>
                <a:cs typeface="Poppins" pitchFamily="2" charset="77"/>
              </a:rPr>
              <a:t>Assimilation policies focused on the children as they were considered more adaptable </a:t>
            </a:r>
            <a:endParaRPr lang="en-AU" sz="1600" dirty="0">
              <a:latin typeface="Poppins" pitchFamily="2" charset="77"/>
              <a:cs typeface="Poppins" pitchFamily="2" charset="77"/>
            </a:endParaRPr>
          </a:p>
        </p:txBody>
      </p:sp>
    </p:spTree>
    <p:extLst>
      <p:ext uri="{BB962C8B-B14F-4D97-AF65-F5344CB8AC3E}">
        <p14:creationId xmlns:p14="http://schemas.microsoft.com/office/powerpoint/2010/main" val="1482126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E4EE3E-1EA1-0C8F-BB21-460CAE49D69D}"/>
              </a:ext>
            </a:extLst>
          </p:cNvPr>
          <p:cNvSpPr/>
          <p:nvPr/>
        </p:nvSpPr>
        <p:spPr>
          <a:xfrm flipH="1">
            <a:off x="0" y="0"/>
            <a:ext cx="6143328"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CAA847F-2E8C-A70D-8F47-51D3083A7B28}"/>
              </a:ext>
            </a:extLst>
          </p:cNvPr>
          <p:cNvSpPr/>
          <p:nvPr/>
        </p:nvSpPr>
        <p:spPr>
          <a:xfrm flipH="1">
            <a:off x="6096000" y="0"/>
            <a:ext cx="6096000" cy="6858000"/>
          </a:xfrm>
          <a:prstGeom prst="rect">
            <a:avLst/>
          </a:prstGeom>
          <a:solidFill>
            <a:srgbClr val="D3B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D3B997"/>
                </a:solidFill>
              </a:rPr>
              <a:t>Z</a:t>
            </a:r>
          </a:p>
        </p:txBody>
      </p:sp>
      <p:pic>
        <p:nvPicPr>
          <p:cNvPr id="9" name="Picture 8" descr="A close up of a logo&#10;&#10;AI-generated content may be incorrect.">
            <a:extLst>
              <a:ext uri="{FF2B5EF4-FFF2-40B4-BE49-F238E27FC236}">
                <a16:creationId xmlns:a16="http://schemas.microsoft.com/office/drawing/2014/main" id="{BE659193-E935-7DD8-E9F1-B11BA905A7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5750" y="5914381"/>
            <a:ext cx="3609562" cy="496101"/>
          </a:xfrm>
          <a:prstGeom prst="rect">
            <a:avLst/>
          </a:prstGeom>
        </p:spPr>
      </p:pic>
      <p:pic>
        <p:nvPicPr>
          <p:cNvPr id="5" name="Picture 4" descr="A mural on a hill&#10;&#10;AI-generated content may be incorrect.">
            <a:extLst>
              <a:ext uri="{FF2B5EF4-FFF2-40B4-BE49-F238E27FC236}">
                <a16:creationId xmlns:a16="http://schemas.microsoft.com/office/drawing/2014/main" id="{3F3F4C1F-ABD0-3BCB-AA20-3D6D65EAF325}"/>
              </a:ext>
            </a:extLst>
          </p:cNvPr>
          <p:cNvPicPr>
            <a:picLocks noChangeAspect="1"/>
          </p:cNvPicPr>
          <p:nvPr/>
        </p:nvPicPr>
        <p:blipFill>
          <a:blip r:embed="rId3">
            <a:extLst>
              <a:ext uri="{28A0092B-C50C-407E-A947-70E740481C1C}">
                <a14:useLocalDpi xmlns:a14="http://schemas.microsoft.com/office/drawing/2010/main" val="0"/>
              </a:ext>
            </a:extLst>
          </a:blip>
          <a:srcRect r="11417"/>
          <a:stretch/>
        </p:blipFill>
        <p:spPr>
          <a:xfrm>
            <a:off x="6099311" y="0"/>
            <a:ext cx="6092689" cy="4717774"/>
          </a:xfrm>
          <a:prstGeom prst="rect">
            <a:avLst/>
          </a:prstGeom>
          <a:ln w="76200">
            <a:noFill/>
          </a:ln>
        </p:spPr>
      </p:pic>
      <p:sp>
        <p:nvSpPr>
          <p:cNvPr id="7" name="TextBox 6">
            <a:extLst>
              <a:ext uri="{FF2B5EF4-FFF2-40B4-BE49-F238E27FC236}">
                <a16:creationId xmlns:a16="http://schemas.microsoft.com/office/drawing/2014/main" id="{EEF24C1B-C465-86B2-2A4E-E5F7DAF71308}"/>
              </a:ext>
            </a:extLst>
          </p:cNvPr>
          <p:cNvSpPr txBox="1"/>
          <p:nvPr/>
        </p:nvSpPr>
        <p:spPr>
          <a:xfrm>
            <a:off x="6561313" y="5215543"/>
            <a:ext cx="5079826" cy="338554"/>
          </a:xfrm>
          <a:prstGeom prst="rect">
            <a:avLst/>
          </a:prstGeom>
          <a:noFill/>
        </p:spPr>
        <p:txBody>
          <a:bodyPr wrap="square" rtlCol="0">
            <a:spAutoFit/>
          </a:bodyPr>
          <a:lstStyle/>
          <a:p>
            <a:r>
              <a:rPr lang="en-US" sz="800" dirty="0">
                <a:latin typeface="Poppins" pitchFamily="2" charset="77"/>
                <a:cs typeface="Poppins" pitchFamily="2" charset="77"/>
              </a:rPr>
              <a:t>Aboriginal persons eyes (Phillip Butler) – 10-year anniversary of ‘Wall to Wall’ artist Adnate 2015 Location: Roberts St Balmain </a:t>
            </a:r>
            <a:endParaRPr lang="en-AU" sz="800" dirty="0">
              <a:latin typeface="Poppins" pitchFamily="2" charset="77"/>
              <a:cs typeface="Poppins" pitchFamily="2" charset="77"/>
            </a:endParaRPr>
          </a:p>
        </p:txBody>
      </p:sp>
      <p:sp>
        <p:nvSpPr>
          <p:cNvPr id="8" name="TextBox 7">
            <a:extLst>
              <a:ext uri="{FF2B5EF4-FFF2-40B4-BE49-F238E27FC236}">
                <a16:creationId xmlns:a16="http://schemas.microsoft.com/office/drawing/2014/main" id="{BEF55AD8-8276-7E9C-D498-728730559CF5}"/>
              </a:ext>
            </a:extLst>
          </p:cNvPr>
          <p:cNvSpPr txBox="1"/>
          <p:nvPr/>
        </p:nvSpPr>
        <p:spPr>
          <a:xfrm>
            <a:off x="429115" y="449269"/>
            <a:ext cx="5666885" cy="1815882"/>
          </a:xfrm>
          <a:prstGeom prst="rect">
            <a:avLst/>
          </a:prstGeom>
          <a:noFill/>
        </p:spPr>
        <p:txBody>
          <a:bodyPr wrap="square" rtlCol="0">
            <a:spAutoFit/>
          </a:bodyPr>
          <a:lstStyle/>
          <a:p>
            <a:r>
              <a:rPr lang="en-US" sz="2800" dirty="0">
                <a:latin typeface="Poppins Medium" pitchFamily="2" charset="77"/>
                <a:cs typeface="Poppins Medium" pitchFamily="2" charset="77"/>
              </a:rPr>
              <a:t>Aboriginal &amp; Torres Strait Islander Community of the Inner West Local Government Area (IWLGA) </a:t>
            </a:r>
            <a:endParaRPr lang="en-AU" sz="2800" dirty="0">
              <a:latin typeface="Poppins Medium" pitchFamily="2" charset="77"/>
              <a:cs typeface="Poppins Medium" pitchFamily="2" charset="77"/>
            </a:endParaRPr>
          </a:p>
        </p:txBody>
      </p:sp>
      <p:sp>
        <p:nvSpPr>
          <p:cNvPr id="11" name="TextBox 10">
            <a:extLst>
              <a:ext uri="{FF2B5EF4-FFF2-40B4-BE49-F238E27FC236}">
                <a16:creationId xmlns:a16="http://schemas.microsoft.com/office/drawing/2014/main" id="{D97C77FD-EC38-E27E-DFED-2024FD94305B}"/>
              </a:ext>
            </a:extLst>
          </p:cNvPr>
          <p:cNvSpPr txBox="1"/>
          <p:nvPr/>
        </p:nvSpPr>
        <p:spPr>
          <a:xfrm>
            <a:off x="418746" y="2399249"/>
            <a:ext cx="5306128" cy="1600438"/>
          </a:xfrm>
          <a:prstGeom prst="rect">
            <a:avLst/>
          </a:prstGeom>
          <a:noFill/>
        </p:spPr>
        <p:txBody>
          <a:bodyPr wrap="square" rtlCol="0">
            <a:spAutoFit/>
          </a:bodyPr>
          <a:lstStyle/>
          <a:p>
            <a:r>
              <a:rPr lang="en-US" sz="1400" dirty="0">
                <a:latin typeface="Poppins" pitchFamily="2" charset="77"/>
                <a:cs typeface="Poppins" pitchFamily="2" charset="77"/>
              </a:rPr>
              <a:t>Inner West Council has a long history and association with Aboriginal and Torres Strait Islander residents </a:t>
            </a:r>
            <a:endParaRPr lang="en-US" sz="600" dirty="0">
              <a:latin typeface="Poppins" pitchFamily="2" charset="77"/>
              <a:cs typeface="Poppins" pitchFamily="2" charset="77"/>
            </a:endParaRPr>
          </a:p>
          <a:p>
            <a:endParaRPr lang="en-US" sz="1400" dirty="0">
              <a:latin typeface="Poppins" pitchFamily="2" charset="77"/>
              <a:cs typeface="Poppins" pitchFamily="2" charset="77"/>
            </a:endParaRPr>
          </a:p>
          <a:p>
            <a:r>
              <a:rPr lang="en-US" sz="1400" dirty="0">
                <a:latin typeface="Poppins Medium" pitchFamily="2" charset="77"/>
                <a:cs typeface="Poppins Medium" pitchFamily="2" charset="77"/>
              </a:rPr>
              <a:t>2021 Census statistics for Inner West Council LGA </a:t>
            </a:r>
            <a:endParaRPr lang="en-US" sz="1400" dirty="0">
              <a:latin typeface="Poppins" pitchFamily="2" charset="77"/>
              <a:cs typeface="Poppins" pitchFamily="2" charset="77"/>
            </a:endParaRPr>
          </a:p>
          <a:p>
            <a:pPr marL="285750" indent="-285750">
              <a:buFont typeface="Arial" panose="020B0604020202020204" pitchFamily="34" charset="0"/>
              <a:buChar char="•"/>
            </a:pPr>
            <a:r>
              <a:rPr lang="en-US" sz="1400" dirty="0">
                <a:latin typeface="Poppins" pitchFamily="2" charset="77"/>
                <a:cs typeface="Poppins" pitchFamily="2" charset="77"/>
              </a:rPr>
              <a:t>Non-indigenous population = 173,585</a:t>
            </a:r>
          </a:p>
          <a:p>
            <a:pPr marL="285750" indent="-285750">
              <a:buFont typeface="Arial" panose="020B0604020202020204" pitchFamily="34" charset="0"/>
              <a:buChar char="•"/>
            </a:pPr>
            <a:r>
              <a:rPr lang="en-US" sz="1400" dirty="0">
                <a:latin typeface="Poppins" pitchFamily="2" charset="77"/>
                <a:cs typeface="Poppins" pitchFamily="2" charset="77"/>
              </a:rPr>
              <a:t>Aboriginal and Torres Strait Islander population = 2,172</a:t>
            </a:r>
          </a:p>
          <a:p>
            <a:pPr marL="285750" indent="-285750">
              <a:buFont typeface="Arial" panose="020B0604020202020204" pitchFamily="34" charset="0"/>
              <a:buChar char="•"/>
            </a:pPr>
            <a:r>
              <a:rPr lang="en-US" sz="1400" dirty="0">
                <a:latin typeface="Poppins" pitchFamily="2" charset="77"/>
                <a:cs typeface="Poppins" pitchFamily="2" charset="77"/>
              </a:rPr>
              <a:t>Status not stated = 7,066 </a:t>
            </a:r>
            <a:endParaRPr lang="en-AU" sz="1400" dirty="0">
              <a:latin typeface="Poppins" pitchFamily="2" charset="77"/>
              <a:cs typeface="Poppins" pitchFamily="2" charset="77"/>
            </a:endParaRPr>
          </a:p>
        </p:txBody>
      </p:sp>
      <p:graphicFrame>
        <p:nvGraphicFramePr>
          <p:cNvPr id="14" name="Chart 13">
            <a:extLst>
              <a:ext uri="{FF2B5EF4-FFF2-40B4-BE49-F238E27FC236}">
                <a16:creationId xmlns:a16="http://schemas.microsoft.com/office/drawing/2014/main" id="{9B670720-7288-7BB0-B756-388C4E731F55}"/>
              </a:ext>
            </a:extLst>
          </p:cNvPr>
          <p:cNvGraphicFramePr/>
          <p:nvPr>
            <p:extLst>
              <p:ext uri="{D42A27DB-BD31-4B8C-83A1-F6EECF244321}">
                <p14:modId xmlns:p14="http://schemas.microsoft.com/office/powerpoint/2010/main" val="1303767462"/>
              </p:ext>
            </p:extLst>
          </p:nvPr>
        </p:nvGraphicFramePr>
        <p:xfrm>
          <a:off x="2982049" y="4313320"/>
          <a:ext cx="3477745" cy="2356079"/>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FBA4DF7F-0D74-CECC-948E-5467A331AC7A}"/>
              </a:ext>
            </a:extLst>
          </p:cNvPr>
          <p:cNvSpPr txBox="1"/>
          <p:nvPr/>
        </p:nvSpPr>
        <p:spPr>
          <a:xfrm>
            <a:off x="426927" y="6125532"/>
            <a:ext cx="3040174" cy="338554"/>
          </a:xfrm>
          <a:prstGeom prst="rect">
            <a:avLst/>
          </a:prstGeom>
          <a:noFill/>
        </p:spPr>
        <p:txBody>
          <a:bodyPr wrap="square" rtlCol="0">
            <a:spAutoFit/>
          </a:bodyPr>
          <a:lstStyle/>
          <a:p>
            <a:r>
              <a:rPr lang="en-US" sz="800" dirty="0" err="1"/>
              <a:t>www.abs.gov.au</a:t>
            </a:r>
            <a:r>
              <a:rPr lang="en-US" sz="800" dirty="0"/>
              <a:t>/census/find-census-data/quickstats/2024/LGA14170p</a:t>
            </a:r>
            <a:endParaRPr lang="en-AU" sz="800" dirty="0"/>
          </a:p>
        </p:txBody>
      </p:sp>
      <p:sp>
        <p:nvSpPr>
          <p:cNvPr id="12" name="TextBox 11">
            <a:extLst>
              <a:ext uri="{FF2B5EF4-FFF2-40B4-BE49-F238E27FC236}">
                <a16:creationId xmlns:a16="http://schemas.microsoft.com/office/drawing/2014/main" id="{2F397A13-6D01-1E68-3C9B-55F086216291}"/>
              </a:ext>
            </a:extLst>
          </p:cNvPr>
          <p:cNvSpPr txBox="1"/>
          <p:nvPr/>
        </p:nvSpPr>
        <p:spPr>
          <a:xfrm>
            <a:off x="421143" y="4467588"/>
            <a:ext cx="2177754" cy="523220"/>
          </a:xfrm>
          <a:prstGeom prst="rect">
            <a:avLst/>
          </a:prstGeom>
          <a:noFill/>
        </p:spPr>
        <p:txBody>
          <a:bodyPr wrap="square" rtlCol="0">
            <a:spAutoFit/>
          </a:bodyPr>
          <a:lstStyle/>
          <a:p>
            <a:r>
              <a:rPr lang="en-US" sz="1400" dirty="0">
                <a:latin typeface="Poppins Medium" pitchFamily="2" charset="77"/>
                <a:cs typeface="Poppins Medium" pitchFamily="2" charset="77"/>
              </a:rPr>
              <a:t>Inner West Council Area Population 2021</a:t>
            </a:r>
            <a:endParaRPr lang="en-AU" sz="1400" dirty="0">
              <a:latin typeface="Poppins Medium" pitchFamily="2" charset="77"/>
              <a:cs typeface="Poppins Medium" pitchFamily="2" charset="77"/>
            </a:endParaRPr>
          </a:p>
        </p:txBody>
      </p:sp>
      <p:sp>
        <p:nvSpPr>
          <p:cNvPr id="13" name="TextBox 12">
            <a:extLst>
              <a:ext uri="{FF2B5EF4-FFF2-40B4-BE49-F238E27FC236}">
                <a16:creationId xmlns:a16="http://schemas.microsoft.com/office/drawing/2014/main" id="{B6E7CA88-C2DC-445A-4591-30E928A5C2C6}"/>
              </a:ext>
            </a:extLst>
          </p:cNvPr>
          <p:cNvSpPr txBox="1"/>
          <p:nvPr/>
        </p:nvSpPr>
        <p:spPr>
          <a:xfrm>
            <a:off x="677639" y="5084304"/>
            <a:ext cx="2947775" cy="246221"/>
          </a:xfrm>
          <a:prstGeom prst="rect">
            <a:avLst/>
          </a:prstGeom>
          <a:noFill/>
        </p:spPr>
        <p:txBody>
          <a:bodyPr wrap="square" rtlCol="0">
            <a:spAutoFit/>
          </a:bodyPr>
          <a:lstStyle/>
          <a:p>
            <a:r>
              <a:rPr lang="en-US" sz="1000" dirty="0">
                <a:latin typeface="Poppins" pitchFamily="2" charset="77"/>
                <a:cs typeface="Poppins" pitchFamily="2" charset="77"/>
              </a:rPr>
              <a:t>Aboriginal &amp; Torres Strait Islander</a:t>
            </a:r>
            <a:endParaRPr lang="en-AU" sz="1000" dirty="0">
              <a:latin typeface="Poppins" pitchFamily="2" charset="77"/>
              <a:cs typeface="Poppins" pitchFamily="2" charset="77"/>
            </a:endParaRPr>
          </a:p>
        </p:txBody>
      </p:sp>
      <p:sp>
        <p:nvSpPr>
          <p:cNvPr id="15" name="TextBox 14">
            <a:extLst>
              <a:ext uri="{FF2B5EF4-FFF2-40B4-BE49-F238E27FC236}">
                <a16:creationId xmlns:a16="http://schemas.microsoft.com/office/drawing/2014/main" id="{2A79EB32-3BE5-DC30-F6D4-EBF0A1B0F409}"/>
              </a:ext>
            </a:extLst>
          </p:cNvPr>
          <p:cNvSpPr txBox="1"/>
          <p:nvPr/>
        </p:nvSpPr>
        <p:spPr>
          <a:xfrm>
            <a:off x="677639" y="5386331"/>
            <a:ext cx="2947775" cy="246221"/>
          </a:xfrm>
          <a:prstGeom prst="rect">
            <a:avLst/>
          </a:prstGeom>
          <a:noFill/>
        </p:spPr>
        <p:txBody>
          <a:bodyPr wrap="square" rtlCol="0">
            <a:spAutoFit/>
          </a:bodyPr>
          <a:lstStyle/>
          <a:p>
            <a:r>
              <a:rPr lang="en-US" sz="1000" dirty="0">
                <a:latin typeface="Poppins" pitchFamily="2" charset="77"/>
                <a:cs typeface="Poppins" pitchFamily="2" charset="77"/>
              </a:rPr>
              <a:t>Not Stated</a:t>
            </a:r>
            <a:endParaRPr lang="en-AU" sz="1000" dirty="0">
              <a:latin typeface="Poppins" pitchFamily="2" charset="77"/>
              <a:cs typeface="Poppins" pitchFamily="2" charset="77"/>
            </a:endParaRPr>
          </a:p>
        </p:txBody>
      </p:sp>
      <p:sp>
        <p:nvSpPr>
          <p:cNvPr id="16" name="TextBox 15">
            <a:extLst>
              <a:ext uri="{FF2B5EF4-FFF2-40B4-BE49-F238E27FC236}">
                <a16:creationId xmlns:a16="http://schemas.microsoft.com/office/drawing/2014/main" id="{DBB431B3-0B3C-21F6-0AC9-1A79736D7DAB}"/>
              </a:ext>
            </a:extLst>
          </p:cNvPr>
          <p:cNvSpPr txBox="1"/>
          <p:nvPr/>
        </p:nvSpPr>
        <p:spPr>
          <a:xfrm>
            <a:off x="677639" y="5698868"/>
            <a:ext cx="2947775" cy="246221"/>
          </a:xfrm>
          <a:prstGeom prst="rect">
            <a:avLst/>
          </a:prstGeom>
          <a:noFill/>
        </p:spPr>
        <p:txBody>
          <a:bodyPr wrap="square" rtlCol="0">
            <a:spAutoFit/>
          </a:bodyPr>
          <a:lstStyle/>
          <a:p>
            <a:r>
              <a:rPr lang="en-US" sz="1000" dirty="0">
                <a:latin typeface="Poppins" pitchFamily="2" charset="77"/>
                <a:cs typeface="Poppins" pitchFamily="2" charset="77"/>
              </a:rPr>
              <a:t>Non-Indigenous</a:t>
            </a:r>
            <a:endParaRPr lang="en-AU" sz="1000" dirty="0">
              <a:latin typeface="Poppins" pitchFamily="2" charset="77"/>
              <a:cs typeface="Poppins" pitchFamily="2" charset="77"/>
            </a:endParaRPr>
          </a:p>
        </p:txBody>
      </p:sp>
      <p:sp>
        <p:nvSpPr>
          <p:cNvPr id="17" name="Oval 16">
            <a:extLst>
              <a:ext uri="{FF2B5EF4-FFF2-40B4-BE49-F238E27FC236}">
                <a16:creationId xmlns:a16="http://schemas.microsoft.com/office/drawing/2014/main" id="{CF450C97-0150-D5DF-5654-1A861F7024E0}"/>
              </a:ext>
            </a:extLst>
          </p:cNvPr>
          <p:cNvSpPr/>
          <p:nvPr/>
        </p:nvSpPr>
        <p:spPr>
          <a:xfrm>
            <a:off x="522892" y="5095515"/>
            <a:ext cx="173255" cy="173255"/>
          </a:xfrm>
          <a:prstGeom prst="ellipse">
            <a:avLst/>
          </a:prstGeom>
          <a:solidFill>
            <a:srgbClr val="FF3F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0F9003F-170D-C8E4-91BC-73095E27B118}"/>
              </a:ext>
            </a:extLst>
          </p:cNvPr>
          <p:cNvSpPr/>
          <p:nvPr/>
        </p:nvSpPr>
        <p:spPr>
          <a:xfrm>
            <a:off x="522892" y="5414321"/>
            <a:ext cx="173255" cy="173255"/>
          </a:xfrm>
          <a:prstGeom prst="ellipse">
            <a:avLst/>
          </a:prstGeom>
          <a:solidFill>
            <a:srgbClr val="D3B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95F5091-E119-C80A-03A1-CC321E7BBC2D}"/>
              </a:ext>
            </a:extLst>
          </p:cNvPr>
          <p:cNvSpPr/>
          <p:nvPr/>
        </p:nvSpPr>
        <p:spPr>
          <a:xfrm>
            <a:off x="522892" y="5723046"/>
            <a:ext cx="173255" cy="17325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144C1BCB-06B8-C09E-EA76-E8AAD810ECC5}"/>
              </a:ext>
            </a:extLst>
          </p:cNvPr>
          <p:cNvCxnSpPr/>
          <p:nvPr/>
        </p:nvCxnSpPr>
        <p:spPr>
          <a:xfrm>
            <a:off x="515938" y="4229100"/>
            <a:ext cx="5018588"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4206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2D60C68-5252-763F-F67D-72796B1CCBBD}"/>
              </a:ext>
            </a:extLst>
          </p:cNvPr>
          <p:cNvSpPr/>
          <p:nvPr/>
        </p:nvSpPr>
        <p:spPr>
          <a:xfrm flipH="1">
            <a:off x="0" y="0"/>
            <a:ext cx="6143328"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C09F2573-BDF0-095F-DB2F-5226088C5A09}"/>
              </a:ext>
            </a:extLst>
          </p:cNvPr>
          <p:cNvSpPr/>
          <p:nvPr/>
        </p:nvSpPr>
        <p:spPr>
          <a:xfrm flipH="1">
            <a:off x="6096000" y="0"/>
            <a:ext cx="6096000" cy="6858000"/>
          </a:xfrm>
          <a:prstGeom prst="rect">
            <a:avLst/>
          </a:prstGeom>
          <a:solidFill>
            <a:srgbClr val="D3B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D3B997"/>
                </a:solidFill>
              </a:rPr>
              <a:t>Z</a:t>
            </a:r>
          </a:p>
        </p:txBody>
      </p:sp>
      <p:pic>
        <p:nvPicPr>
          <p:cNvPr id="9" name="Picture 8" descr="A close up of a logo&#10;&#10;AI-generated content may be incorrect.">
            <a:extLst>
              <a:ext uri="{FF2B5EF4-FFF2-40B4-BE49-F238E27FC236}">
                <a16:creationId xmlns:a16="http://schemas.microsoft.com/office/drawing/2014/main" id="{5ED31499-EC96-5A68-F207-25A6938ADD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
        <p:nvSpPr>
          <p:cNvPr id="5" name="TextBox 4">
            <a:extLst>
              <a:ext uri="{FF2B5EF4-FFF2-40B4-BE49-F238E27FC236}">
                <a16:creationId xmlns:a16="http://schemas.microsoft.com/office/drawing/2014/main" id="{610C64FA-66B6-3F8F-A424-7631C43DDCB8}"/>
              </a:ext>
            </a:extLst>
          </p:cNvPr>
          <p:cNvSpPr txBox="1"/>
          <p:nvPr/>
        </p:nvSpPr>
        <p:spPr>
          <a:xfrm>
            <a:off x="413546" y="446675"/>
            <a:ext cx="5178871" cy="1384995"/>
          </a:xfrm>
          <a:prstGeom prst="rect">
            <a:avLst/>
          </a:prstGeom>
          <a:noFill/>
        </p:spPr>
        <p:txBody>
          <a:bodyPr wrap="square" lIns="91440" tIns="45720" rIns="91440" bIns="45720" rtlCol="0" anchor="t">
            <a:spAutoFit/>
          </a:bodyPr>
          <a:lstStyle/>
          <a:p>
            <a:r>
              <a:rPr lang="en-US" sz="2800" dirty="0">
                <a:latin typeface="Poppins Medium"/>
                <a:cs typeface="Poppins Medium"/>
              </a:rPr>
              <a:t>Comparative Statistics for Inner West Council – 2021 Census  </a:t>
            </a:r>
            <a:endParaRPr lang="en-AU" sz="2800" dirty="0">
              <a:latin typeface="Poppins Medium"/>
              <a:cs typeface="Poppins Medium"/>
            </a:endParaRPr>
          </a:p>
        </p:txBody>
      </p:sp>
      <p:sp>
        <p:nvSpPr>
          <p:cNvPr id="7" name="TextBox 6">
            <a:extLst>
              <a:ext uri="{FF2B5EF4-FFF2-40B4-BE49-F238E27FC236}">
                <a16:creationId xmlns:a16="http://schemas.microsoft.com/office/drawing/2014/main" id="{CACDD5A4-CD1C-4F16-103E-5A11E2D53DA6}"/>
              </a:ext>
            </a:extLst>
          </p:cNvPr>
          <p:cNvSpPr txBox="1"/>
          <p:nvPr/>
        </p:nvSpPr>
        <p:spPr>
          <a:xfrm>
            <a:off x="427406" y="2047460"/>
            <a:ext cx="4801965" cy="378565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600" dirty="0">
                <a:latin typeface="Poppins" pitchFamily="2" charset="77"/>
                <a:cs typeface="Poppins" pitchFamily="2" charset="77"/>
              </a:rPr>
              <a:t>Inner West LGA in the top 20 prosperous communities in Australia </a:t>
            </a:r>
            <a:br>
              <a:rPr lang="en-US" sz="1600" dirty="0">
                <a:latin typeface="Poppins" pitchFamily="2" charset="77"/>
                <a:cs typeface="Poppins" pitchFamily="2" charset="77"/>
              </a:rPr>
            </a:br>
            <a:endParaRPr lang="en-US" sz="1600" dirty="0">
              <a:latin typeface="Poppins" pitchFamily="2" charset="77"/>
              <a:cs typeface="Poppins" pitchFamily="2" charset="77"/>
            </a:endParaRPr>
          </a:p>
          <a:p>
            <a:pPr marL="285750" indent="-285750">
              <a:buFont typeface="Arial" panose="020B0604020202020204" pitchFamily="34" charset="0"/>
              <a:buChar char="•"/>
            </a:pPr>
            <a:r>
              <a:rPr lang="en-US" sz="1600" dirty="0">
                <a:latin typeface="Poppins" pitchFamily="2" charset="77"/>
                <a:cs typeface="Poppins" pitchFamily="2" charset="77"/>
              </a:rPr>
              <a:t>Pockets of disadvantage, poverty and housing stress</a:t>
            </a:r>
            <a:br>
              <a:rPr lang="en-US" sz="1600" dirty="0">
                <a:latin typeface="Poppins" pitchFamily="2" charset="77"/>
                <a:cs typeface="Poppins" pitchFamily="2" charset="77"/>
              </a:rPr>
            </a:br>
            <a:r>
              <a:rPr lang="en-US" sz="1600" dirty="0">
                <a:latin typeface="Poppins" pitchFamily="2" charset="77"/>
                <a:cs typeface="Poppins" pitchFamily="2" charset="77"/>
              </a:rPr>
              <a:t> </a:t>
            </a:r>
          </a:p>
          <a:p>
            <a:pPr marL="285750" indent="-285750">
              <a:buFont typeface="Arial" panose="020B0604020202020204" pitchFamily="34" charset="0"/>
              <a:buChar char="•"/>
            </a:pPr>
            <a:r>
              <a:rPr lang="en-US" sz="1600" dirty="0">
                <a:latin typeface="Poppins"/>
                <a:cs typeface="Poppins"/>
              </a:rPr>
              <a:t>2021 Census comparative facts about the Inner West</a:t>
            </a:r>
            <a:br>
              <a:rPr lang="en-US" sz="1600" dirty="0">
                <a:latin typeface="Poppins" pitchFamily="2" charset="77"/>
                <a:cs typeface="Poppins" pitchFamily="2" charset="77"/>
              </a:rPr>
            </a:br>
            <a:r>
              <a:rPr lang="en-US" sz="1600" dirty="0">
                <a:latin typeface="Poppins"/>
                <a:cs typeface="Poppins"/>
              </a:rPr>
              <a:t> </a:t>
            </a:r>
          </a:p>
          <a:p>
            <a:pPr marL="285750" indent="-285750">
              <a:buFont typeface="Arial" panose="020B0604020202020204" pitchFamily="34" charset="0"/>
              <a:buChar char="•"/>
            </a:pPr>
            <a:r>
              <a:rPr lang="en-US" sz="1600" dirty="0">
                <a:latin typeface="Poppins" pitchFamily="2" charset="77"/>
                <a:cs typeface="Poppins" pitchFamily="2" charset="77"/>
              </a:rPr>
              <a:t>1.2% residents Aboriginal &amp; Torres Strait Islanders (slide before)</a:t>
            </a:r>
            <a:br>
              <a:rPr lang="en-US" sz="1600" dirty="0">
                <a:latin typeface="Poppins" pitchFamily="2" charset="77"/>
                <a:cs typeface="Poppins" pitchFamily="2" charset="77"/>
              </a:rPr>
            </a:br>
            <a:endParaRPr lang="en-US" sz="1600" dirty="0">
              <a:latin typeface="Poppins" pitchFamily="2" charset="77"/>
              <a:cs typeface="Poppins" pitchFamily="2" charset="77"/>
            </a:endParaRPr>
          </a:p>
          <a:p>
            <a:pPr marL="285750" indent="-285750">
              <a:buFont typeface="Arial" panose="020B0604020202020204" pitchFamily="34" charset="0"/>
              <a:buChar char="•"/>
            </a:pPr>
            <a:r>
              <a:rPr lang="en-US" sz="1600" dirty="0">
                <a:latin typeface="Poppins" pitchFamily="2" charset="77"/>
                <a:cs typeface="Poppins" pitchFamily="2" charset="77"/>
              </a:rPr>
              <a:t>NB: all numbers on this slide are percentages % </a:t>
            </a:r>
          </a:p>
          <a:p>
            <a:pPr marL="285750" indent="-285750">
              <a:buFont typeface="Arial" panose="020B0604020202020204" pitchFamily="34" charset="0"/>
              <a:buChar char="•"/>
            </a:pPr>
            <a:endParaRPr lang="en-AU" sz="1600" dirty="0">
              <a:latin typeface="Poppins" pitchFamily="2" charset="77"/>
              <a:cs typeface="Poppins" pitchFamily="2" charset="77"/>
            </a:endParaRPr>
          </a:p>
        </p:txBody>
      </p:sp>
      <p:sp>
        <p:nvSpPr>
          <p:cNvPr id="2" name="TextBox 1">
            <a:extLst>
              <a:ext uri="{FF2B5EF4-FFF2-40B4-BE49-F238E27FC236}">
                <a16:creationId xmlns:a16="http://schemas.microsoft.com/office/drawing/2014/main" id="{59BEDB9A-986D-5040-A7FF-4EB177ECCAF4}"/>
              </a:ext>
            </a:extLst>
          </p:cNvPr>
          <p:cNvSpPr txBox="1"/>
          <p:nvPr/>
        </p:nvSpPr>
        <p:spPr>
          <a:xfrm>
            <a:off x="6544734" y="6248627"/>
            <a:ext cx="4690533" cy="215444"/>
          </a:xfrm>
          <a:prstGeom prst="rect">
            <a:avLst/>
          </a:prstGeom>
          <a:noFill/>
        </p:spPr>
        <p:txBody>
          <a:bodyPr wrap="square" rtlCol="0">
            <a:spAutoFit/>
          </a:bodyPr>
          <a:lstStyle/>
          <a:p>
            <a:r>
              <a:rPr lang="en-US" sz="800" dirty="0">
                <a:latin typeface="Poppins" pitchFamily="2" charset="77"/>
                <a:cs typeface="Poppins" pitchFamily="2" charset="77"/>
              </a:rPr>
              <a:t>https://</a:t>
            </a:r>
            <a:r>
              <a:rPr lang="en-US" sz="800" dirty="0" err="1">
                <a:latin typeface="Poppins" pitchFamily="2" charset="77"/>
                <a:cs typeface="Poppins" pitchFamily="2" charset="77"/>
              </a:rPr>
              <a:t>www.abs.gov.au</a:t>
            </a:r>
            <a:r>
              <a:rPr lang="en-US" sz="800" dirty="0">
                <a:latin typeface="Poppins" pitchFamily="2" charset="77"/>
                <a:cs typeface="Poppins" pitchFamily="2" charset="77"/>
              </a:rPr>
              <a:t>/census/find-census-data/</a:t>
            </a:r>
            <a:r>
              <a:rPr lang="en-US" sz="800" dirty="0" err="1">
                <a:latin typeface="Poppins" pitchFamily="2" charset="77"/>
                <a:cs typeface="Poppins" pitchFamily="2" charset="77"/>
              </a:rPr>
              <a:t>quickstats</a:t>
            </a:r>
            <a:r>
              <a:rPr lang="en-US" sz="800" dirty="0">
                <a:latin typeface="Poppins" pitchFamily="2" charset="77"/>
                <a:cs typeface="Poppins" pitchFamily="2" charset="77"/>
              </a:rPr>
              <a:t>/2024/LGA14170</a:t>
            </a:r>
            <a:endParaRPr lang="en-AU" sz="800" dirty="0">
              <a:latin typeface="Poppins" pitchFamily="2" charset="77"/>
              <a:cs typeface="Poppins" pitchFamily="2" charset="77"/>
            </a:endParaRPr>
          </a:p>
        </p:txBody>
      </p:sp>
      <p:grpSp>
        <p:nvGrpSpPr>
          <p:cNvPr id="15" name="Group 14">
            <a:extLst>
              <a:ext uri="{FF2B5EF4-FFF2-40B4-BE49-F238E27FC236}">
                <a16:creationId xmlns:a16="http://schemas.microsoft.com/office/drawing/2014/main" id="{B76B82AB-5744-3310-9BDA-4C119E5F36A9}"/>
              </a:ext>
            </a:extLst>
          </p:cNvPr>
          <p:cNvGrpSpPr/>
          <p:nvPr/>
        </p:nvGrpSpPr>
        <p:grpSpPr>
          <a:xfrm>
            <a:off x="6472518" y="1018429"/>
            <a:ext cx="5402438" cy="4560292"/>
            <a:chOff x="6472518" y="683149"/>
            <a:chExt cx="5402438" cy="4560292"/>
          </a:xfrm>
        </p:grpSpPr>
        <p:graphicFrame>
          <p:nvGraphicFramePr>
            <p:cNvPr id="8" name="Chart 7">
              <a:extLst>
                <a:ext uri="{FF2B5EF4-FFF2-40B4-BE49-F238E27FC236}">
                  <a16:creationId xmlns:a16="http://schemas.microsoft.com/office/drawing/2014/main" id="{0FF636B9-EA82-A8C0-F4FD-0201B727F700}"/>
                </a:ext>
              </a:extLst>
            </p:cNvPr>
            <p:cNvGraphicFramePr/>
            <p:nvPr>
              <p:extLst>
                <p:ext uri="{D42A27DB-BD31-4B8C-83A1-F6EECF244321}">
                  <p14:modId xmlns:p14="http://schemas.microsoft.com/office/powerpoint/2010/main" val="1233323649"/>
                </p:ext>
              </p:extLst>
            </p:nvPr>
          </p:nvGraphicFramePr>
          <p:xfrm>
            <a:off x="6472518" y="1163375"/>
            <a:ext cx="5402438" cy="4080066"/>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E6FF3B73-881D-8878-C7E7-BAF45F6F3C00}"/>
                </a:ext>
              </a:extLst>
            </p:cNvPr>
            <p:cNvSpPr txBox="1"/>
            <p:nvPr/>
          </p:nvSpPr>
          <p:spPr>
            <a:xfrm>
              <a:off x="6561585" y="683149"/>
              <a:ext cx="2636204" cy="338554"/>
            </a:xfrm>
            <a:prstGeom prst="rect">
              <a:avLst/>
            </a:prstGeom>
            <a:noFill/>
          </p:spPr>
          <p:txBody>
            <a:bodyPr wrap="square" rtlCol="0">
              <a:spAutoFit/>
            </a:bodyPr>
            <a:lstStyle/>
            <a:p>
              <a:pPr rtl="0">
                <a:defRPr sz="1862" b="0" i="0" u="none" strike="noStrike" kern="1200" spc="0" baseline="0">
                  <a:solidFill>
                    <a:prstClr val="black"/>
                  </a:solidFill>
                  <a:latin typeface="+mn-lt"/>
                  <a:ea typeface="+mn-ea"/>
                  <a:cs typeface="+mn-cs"/>
                </a:defRPr>
              </a:pPr>
              <a:r>
                <a:rPr lang="en-AU" sz="1600" dirty="0">
                  <a:solidFill>
                    <a:schemeClr val="tx1"/>
                  </a:solidFill>
                  <a:latin typeface="Poppins Medium" pitchFamily="2" charset="77"/>
                  <a:cs typeface="Poppins Medium" pitchFamily="2" charset="77"/>
                </a:rPr>
                <a:t>Comparative Statistics</a:t>
              </a:r>
            </a:p>
          </p:txBody>
        </p:sp>
        <p:sp>
          <p:nvSpPr>
            <p:cNvPr id="11" name="TextBox 10">
              <a:extLst>
                <a:ext uri="{FF2B5EF4-FFF2-40B4-BE49-F238E27FC236}">
                  <a16:creationId xmlns:a16="http://schemas.microsoft.com/office/drawing/2014/main" id="{87E1C862-D118-ECA9-D796-7801053240B6}"/>
                </a:ext>
              </a:extLst>
            </p:cNvPr>
            <p:cNvSpPr txBox="1"/>
            <p:nvPr/>
          </p:nvSpPr>
          <p:spPr>
            <a:xfrm>
              <a:off x="6561585" y="1251743"/>
              <a:ext cx="2636204" cy="246221"/>
            </a:xfrm>
            <a:prstGeom prst="rect">
              <a:avLst/>
            </a:prstGeom>
            <a:noFill/>
          </p:spPr>
          <p:txBody>
            <a:bodyPr wrap="square" rtlCol="0">
              <a:spAutoFit/>
            </a:bodyPr>
            <a:lstStyle/>
            <a:p>
              <a:pPr rtl="0">
                <a:defRPr sz="1862" b="0" i="0" u="none" strike="noStrike" kern="1200" spc="0" baseline="0">
                  <a:solidFill>
                    <a:prstClr val="black"/>
                  </a:solidFill>
                  <a:latin typeface="+mn-lt"/>
                  <a:ea typeface="+mn-ea"/>
                  <a:cs typeface="+mn-cs"/>
                </a:defRPr>
              </a:pPr>
              <a:r>
                <a:rPr lang="en-AU" sz="1000" dirty="0">
                  <a:solidFill>
                    <a:schemeClr val="tx1"/>
                  </a:solidFill>
                  <a:latin typeface="Poppins" pitchFamily="2" charset="77"/>
                  <a:cs typeface="Poppins" pitchFamily="2" charset="77"/>
                </a:rPr>
                <a:t>Unemployment</a:t>
              </a:r>
            </a:p>
          </p:txBody>
        </p:sp>
        <p:sp>
          <p:nvSpPr>
            <p:cNvPr id="12" name="TextBox 11">
              <a:extLst>
                <a:ext uri="{FF2B5EF4-FFF2-40B4-BE49-F238E27FC236}">
                  <a16:creationId xmlns:a16="http://schemas.microsoft.com/office/drawing/2014/main" id="{038362DC-07C2-F431-056F-C988738FB6F8}"/>
                </a:ext>
              </a:extLst>
            </p:cNvPr>
            <p:cNvSpPr txBox="1"/>
            <p:nvPr/>
          </p:nvSpPr>
          <p:spPr>
            <a:xfrm>
              <a:off x="6561585" y="2060848"/>
              <a:ext cx="2636204" cy="246221"/>
            </a:xfrm>
            <a:prstGeom prst="rect">
              <a:avLst/>
            </a:prstGeom>
            <a:noFill/>
          </p:spPr>
          <p:txBody>
            <a:bodyPr wrap="square" rtlCol="0">
              <a:spAutoFit/>
            </a:bodyPr>
            <a:lstStyle/>
            <a:p>
              <a:pPr rtl="0">
                <a:defRPr sz="1862" b="0" i="0" u="none" strike="noStrike" kern="1200" spc="0" baseline="0">
                  <a:solidFill>
                    <a:prstClr val="black"/>
                  </a:solidFill>
                  <a:latin typeface="+mn-lt"/>
                  <a:ea typeface="+mn-ea"/>
                  <a:cs typeface="+mn-cs"/>
                </a:defRPr>
              </a:pPr>
              <a:r>
                <a:rPr lang="en-AU" sz="1000" dirty="0">
                  <a:solidFill>
                    <a:schemeClr val="tx1"/>
                  </a:solidFill>
                  <a:latin typeface="Poppins" pitchFamily="2" charset="77"/>
                  <a:cs typeface="Poppins" pitchFamily="2" charset="77"/>
                </a:rPr>
                <a:t>Rented Dwellings</a:t>
              </a:r>
            </a:p>
          </p:txBody>
        </p:sp>
        <p:sp>
          <p:nvSpPr>
            <p:cNvPr id="13" name="TextBox 12">
              <a:extLst>
                <a:ext uri="{FF2B5EF4-FFF2-40B4-BE49-F238E27FC236}">
                  <a16:creationId xmlns:a16="http://schemas.microsoft.com/office/drawing/2014/main" id="{75F0398A-77DC-5FE0-FEB7-DA49F95FB355}"/>
                </a:ext>
              </a:extLst>
            </p:cNvPr>
            <p:cNvSpPr txBox="1"/>
            <p:nvPr/>
          </p:nvSpPr>
          <p:spPr>
            <a:xfrm>
              <a:off x="6561585" y="2869870"/>
              <a:ext cx="2636204" cy="246221"/>
            </a:xfrm>
            <a:prstGeom prst="rect">
              <a:avLst/>
            </a:prstGeom>
            <a:noFill/>
          </p:spPr>
          <p:txBody>
            <a:bodyPr wrap="square" rtlCol="0">
              <a:spAutoFit/>
            </a:bodyPr>
            <a:lstStyle/>
            <a:p>
              <a:pPr rtl="0">
                <a:defRPr sz="1862" b="0" i="0" u="none" strike="noStrike" kern="1200" spc="0" baseline="0">
                  <a:solidFill>
                    <a:prstClr val="black"/>
                  </a:solidFill>
                  <a:latin typeface="+mn-lt"/>
                  <a:ea typeface="+mn-ea"/>
                  <a:cs typeface="+mn-cs"/>
                </a:defRPr>
              </a:pPr>
              <a:r>
                <a:rPr lang="en-AU" sz="1000" dirty="0">
                  <a:solidFill>
                    <a:schemeClr val="tx1"/>
                  </a:solidFill>
                  <a:latin typeface="Poppins" pitchFamily="2" charset="77"/>
                  <a:cs typeface="Poppins" pitchFamily="2" charset="77"/>
                </a:rPr>
                <a:t>Public Housing</a:t>
              </a:r>
            </a:p>
          </p:txBody>
        </p:sp>
        <p:sp>
          <p:nvSpPr>
            <p:cNvPr id="14" name="TextBox 13">
              <a:extLst>
                <a:ext uri="{FF2B5EF4-FFF2-40B4-BE49-F238E27FC236}">
                  <a16:creationId xmlns:a16="http://schemas.microsoft.com/office/drawing/2014/main" id="{FF614F45-F4DD-8E3B-A569-0F89F3226596}"/>
                </a:ext>
              </a:extLst>
            </p:cNvPr>
            <p:cNvSpPr txBox="1"/>
            <p:nvPr/>
          </p:nvSpPr>
          <p:spPr>
            <a:xfrm>
              <a:off x="6561585" y="3683164"/>
              <a:ext cx="2636204" cy="246221"/>
            </a:xfrm>
            <a:prstGeom prst="rect">
              <a:avLst/>
            </a:prstGeom>
            <a:noFill/>
          </p:spPr>
          <p:txBody>
            <a:bodyPr wrap="square" rtlCol="0">
              <a:spAutoFit/>
            </a:bodyPr>
            <a:lstStyle/>
            <a:p>
              <a:pPr rtl="0">
                <a:defRPr sz="1862" b="0" i="0" u="none" strike="noStrike" kern="1200" spc="0" baseline="0">
                  <a:solidFill>
                    <a:prstClr val="black"/>
                  </a:solidFill>
                  <a:latin typeface="+mn-lt"/>
                  <a:ea typeface="+mn-ea"/>
                  <a:cs typeface="+mn-cs"/>
                </a:defRPr>
              </a:pPr>
              <a:r>
                <a:rPr lang="en-AU" sz="1000" dirty="0">
                  <a:solidFill>
                    <a:schemeClr val="tx1"/>
                  </a:solidFill>
                  <a:latin typeface="Poppins" pitchFamily="2" charset="77"/>
                  <a:cs typeface="Poppins" pitchFamily="2" charset="77"/>
                </a:rPr>
                <a:t>Home Ownership</a:t>
              </a:r>
            </a:p>
          </p:txBody>
        </p:sp>
      </p:grpSp>
    </p:spTree>
    <p:extLst>
      <p:ext uri="{BB962C8B-B14F-4D97-AF65-F5344CB8AC3E}">
        <p14:creationId xmlns:p14="http://schemas.microsoft.com/office/powerpoint/2010/main" val="2281667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3189E79-1E41-4B39-FF14-9961ED68D7C9}"/>
              </a:ext>
            </a:extLst>
          </p:cNvPr>
          <p:cNvSpPr/>
          <p:nvPr/>
        </p:nvSpPr>
        <p:spPr>
          <a:xfrm flipH="1">
            <a:off x="0" y="0"/>
            <a:ext cx="6143328"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26AEB9D-F76B-BC5C-C0C0-DBFDE3C65EC3}"/>
              </a:ext>
            </a:extLst>
          </p:cNvPr>
          <p:cNvSpPr/>
          <p:nvPr/>
        </p:nvSpPr>
        <p:spPr>
          <a:xfrm flipH="1">
            <a:off x="6096000" y="0"/>
            <a:ext cx="6096000" cy="6858000"/>
          </a:xfrm>
          <a:prstGeom prst="rect">
            <a:avLst/>
          </a:prstGeom>
          <a:solidFill>
            <a:srgbClr val="D3B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D3B997"/>
                </a:solidFill>
              </a:rPr>
              <a:t>Z</a:t>
            </a:r>
          </a:p>
        </p:txBody>
      </p:sp>
      <p:pic>
        <p:nvPicPr>
          <p:cNvPr id="8" name="Picture 7" descr="A close up of a logo&#10;&#10;AI-generated content may be incorrect.">
            <a:extLst>
              <a:ext uri="{FF2B5EF4-FFF2-40B4-BE49-F238E27FC236}">
                <a16:creationId xmlns:a16="http://schemas.microsoft.com/office/drawing/2014/main" id="{275B882D-76B4-FF39-3D5A-2071EF45B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pic>
        <p:nvPicPr>
          <p:cNvPr id="4" name="Picture 3">
            <a:extLst>
              <a:ext uri="{FF2B5EF4-FFF2-40B4-BE49-F238E27FC236}">
                <a16:creationId xmlns:a16="http://schemas.microsoft.com/office/drawing/2014/main" id="{9D400F9D-FC10-3CBD-B381-FBEA51D2F882}"/>
              </a:ext>
            </a:extLst>
          </p:cNvPr>
          <p:cNvPicPr>
            <a:picLocks noChangeAspect="1"/>
          </p:cNvPicPr>
          <p:nvPr/>
        </p:nvPicPr>
        <p:blipFill>
          <a:blip r:embed="rId3"/>
          <a:stretch>
            <a:fillRect/>
          </a:stretch>
        </p:blipFill>
        <p:spPr>
          <a:xfrm>
            <a:off x="10096553" y="620359"/>
            <a:ext cx="1493642" cy="5533016"/>
          </a:xfrm>
          <a:prstGeom prst="rect">
            <a:avLst/>
          </a:prstGeom>
          <a:ln w="63500">
            <a:solidFill>
              <a:schemeClr val="bg1"/>
            </a:solidFill>
          </a:ln>
        </p:spPr>
      </p:pic>
      <p:sp>
        <p:nvSpPr>
          <p:cNvPr id="2" name="TextBox 1">
            <a:extLst>
              <a:ext uri="{FF2B5EF4-FFF2-40B4-BE49-F238E27FC236}">
                <a16:creationId xmlns:a16="http://schemas.microsoft.com/office/drawing/2014/main" id="{6DA0A9A5-407E-B17B-9DBD-056302EBFE81}"/>
              </a:ext>
            </a:extLst>
          </p:cNvPr>
          <p:cNvSpPr txBox="1"/>
          <p:nvPr/>
        </p:nvSpPr>
        <p:spPr>
          <a:xfrm>
            <a:off x="403003" y="451962"/>
            <a:ext cx="4957483" cy="523220"/>
          </a:xfrm>
          <a:prstGeom prst="rect">
            <a:avLst/>
          </a:prstGeom>
          <a:noFill/>
        </p:spPr>
        <p:txBody>
          <a:bodyPr wrap="square" rtlCol="0">
            <a:spAutoFit/>
          </a:bodyPr>
          <a:lstStyle/>
          <a:p>
            <a:r>
              <a:rPr lang="en-US" sz="2800" dirty="0">
                <a:latin typeface="Poppins Medium" pitchFamily="2" charset="77"/>
                <a:cs typeface="Poppins Medium" pitchFamily="2" charset="77"/>
              </a:rPr>
              <a:t>Council Connections </a:t>
            </a:r>
            <a:endParaRPr lang="en-AU" sz="2800" dirty="0">
              <a:latin typeface="Poppins Medium" pitchFamily="2" charset="77"/>
              <a:cs typeface="Poppins Medium" pitchFamily="2" charset="77"/>
            </a:endParaRPr>
          </a:p>
        </p:txBody>
      </p:sp>
      <p:sp>
        <p:nvSpPr>
          <p:cNvPr id="3" name="TextBox 2">
            <a:extLst>
              <a:ext uri="{FF2B5EF4-FFF2-40B4-BE49-F238E27FC236}">
                <a16:creationId xmlns:a16="http://schemas.microsoft.com/office/drawing/2014/main" id="{4096A3D2-EEDB-E031-2D4F-77A2D08BFD73}"/>
              </a:ext>
            </a:extLst>
          </p:cNvPr>
          <p:cNvSpPr txBox="1"/>
          <p:nvPr/>
        </p:nvSpPr>
        <p:spPr>
          <a:xfrm>
            <a:off x="411596" y="1438251"/>
            <a:ext cx="5684404" cy="1569660"/>
          </a:xfrm>
          <a:prstGeom prst="rect">
            <a:avLst/>
          </a:prstGeom>
          <a:noFill/>
        </p:spPr>
        <p:txBody>
          <a:bodyPr wrap="square" rtlCol="0">
            <a:spAutoFit/>
          </a:bodyPr>
          <a:lstStyle/>
          <a:p>
            <a:r>
              <a:rPr lang="en-US" sz="1600" dirty="0">
                <a:latin typeface="Poppins" pitchFamily="2" charset="77"/>
                <a:cs typeface="Poppins" pitchFamily="2" charset="77"/>
              </a:rPr>
              <a:t>2x full time Aboriginal staff dedicated to </a:t>
            </a:r>
          </a:p>
          <a:p>
            <a:pPr marL="285750" indent="-285750">
              <a:buFont typeface="Arial" panose="020B0604020202020204" pitchFamily="34" charset="0"/>
              <a:buChar char="•"/>
            </a:pPr>
            <a:r>
              <a:rPr lang="en-US" sz="1600" dirty="0">
                <a:latin typeface="Poppins" pitchFamily="2" charset="77"/>
                <a:cs typeface="Poppins" pitchFamily="2" charset="77"/>
              </a:rPr>
              <a:t>working with</a:t>
            </a:r>
          </a:p>
          <a:p>
            <a:pPr marL="285750" indent="-285750">
              <a:buFont typeface="Arial" panose="020B0604020202020204" pitchFamily="34" charset="0"/>
              <a:buChar char="•"/>
            </a:pPr>
            <a:r>
              <a:rPr lang="en-US" sz="1600" dirty="0">
                <a:latin typeface="Poppins" pitchFamily="2" charset="77"/>
                <a:cs typeface="Poppins" pitchFamily="2" charset="77"/>
              </a:rPr>
              <a:t>Advocating for </a:t>
            </a:r>
          </a:p>
          <a:p>
            <a:pPr marL="285750" indent="-285750">
              <a:buFont typeface="Arial" panose="020B0604020202020204" pitchFamily="34" charset="0"/>
              <a:buChar char="•"/>
            </a:pPr>
            <a:r>
              <a:rPr lang="en-US" sz="1600" dirty="0">
                <a:latin typeface="Poppins" pitchFamily="2" charset="77"/>
                <a:cs typeface="Poppins" pitchFamily="2" charset="77"/>
              </a:rPr>
              <a:t>Acknowledging histories </a:t>
            </a:r>
          </a:p>
          <a:p>
            <a:pPr marL="285750" indent="-285750">
              <a:buFont typeface="Arial" panose="020B0604020202020204" pitchFamily="34" charset="0"/>
              <a:buChar char="•"/>
            </a:pPr>
            <a:r>
              <a:rPr lang="en-US" sz="1600" dirty="0">
                <a:latin typeface="Poppins" pitchFamily="2" charset="77"/>
                <a:cs typeface="Poppins" pitchFamily="2" charset="77"/>
              </a:rPr>
              <a:t>Celebrating cultures of our Aboriginal &amp; Torres Strait Islander communities</a:t>
            </a:r>
          </a:p>
        </p:txBody>
      </p:sp>
      <p:pic>
        <p:nvPicPr>
          <p:cNvPr id="9" name="Picture 8" descr="A large rock formation next to a body of water&#10;&#10;AI-generated content may be incorrect.">
            <a:extLst>
              <a:ext uri="{FF2B5EF4-FFF2-40B4-BE49-F238E27FC236}">
                <a16:creationId xmlns:a16="http://schemas.microsoft.com/office/drawing/2014/main" id="{84EB3C00-60F8-3B3C-2C13-4BA3ABADF9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33288">
            <a:off x="6635751" y="2856111"/>
            <a:ext cx="2645264" cy="3276600"/>
          </a:xfrm>
          <a:prstGeom prst="rect">
            <a:avLst/>
          </a:prstGeom>
          <a:ln w="63500">
            <a:solidFill>
              <a:schemeClr val="bg1"/>
            </a:solidFill>
          </a:ln>
        </p:spPr>
      </p:pic>
      <p:sp>
        <p:nvSpPr>
          <p:cNvPr id="10" name="TextBox 9">
            <a:extLst>
              <a:ext uri="{FF2B5EF4-FFF2-40B4-BE49-F238E27FC236}">
                <a16:creationId xmlns:a16="http://schemas.microsoft.com/office/drawing/2014/main" id="{21B0072B-BBA4-959F-B790-0AC9246AFB25}"/>
              </a:ext>
            </a:extLst>
          </p:cNvPr>
          <p:cNvSpPr txBox="1"/>
          <p:nvPr/>
        </p:nvSpPr>
        <p:spPr>
          <a:xfrm>
            <a:off x="6555882" y="6239461"/>
            <a:ext cx="2753711" cy="215444"/>
          </a:xfrm>
          <a:prstGeom prst="rect">
            <a:avLst/>
          </a:prstGeom>
          <a:noFill/>
        </p:spPr>
        <p:txBody>
          <a:bodyPr wrap="square" rtlCol="0">
            <a:spAutoFit/>
          </a:bodyPr>
          <a:lstStyle/>
          <a:p>
            <a:r>
              <a:rPr lang="en-US" sz="800" dirty="0"/>
              <a:t>Callan Point Rozelle – picture taken by Tony Connor 2025</a:t>
            </a:r>
            <a:endParaRPr lang="en-AU" sz="800" dirty="0"/>
          </a:p>
        </p:txBody>
      </p:sp>
      <p:sp>
        <p:nvSpPr>
          <p:cNvPr id="11" name="TextBox 10">
            <a:extLst>
              <a:ext uri="{FF2B5EF4-FFF2-40B4-BE49-F238E27FC236}">
                <a16:creationId xmlns:a16="http://schemas.microsoft.com/office/drawing/2014/main" id="{EB2E279C-07FA-90B0-DF14-4FE6B9096D53}"/>
              </a:ext>
            </a:extLst>
          </p:cNvPr>
          <p:cNvSpPr txBox="1"/>
          <p:nvPr/>
        </p:nvSpPr>
        <p:spPr>
          <a:xfrm>
            <a:off x="409921" y="3227295"/>
            <a:ext cx="4930704" cy="2062103"/>
          </a:xfrm>
          <a:prstGeom prst="rect">
            <a:avLst/>
          </a:prstGeom>
          <a:noFill/>
        </p:spPr>
        <p:txBody>
          <a:bodyPr wrap="square" rtlCol="0">
            <a:spAutoFit/>
          </a:bodyPr>
          <a:lstStyle/>
          <a:p>
            <a:r>
              <a:rPr lang="en-US" sz="1600" dirty="0">
                <a:latin typeface="Poppins" pitchFamily="2" charset="77"/>
                <a:cs typeface="Poppins" pitchFamily="2" charset="77"/>
              </a:rPr>
              <a:t>Several sites of significance in the Inner West </a:t>
            </a:r>
          </a:p>
          <a:p>
            <a:pPr marL="285750" indent="-285750">
              <a:buFont typeface="Arial" panose="020B0604020202020204" pitchFamily="34" charset="0"/>
              <a:buChar char="•"/>
            </a:pPr>
            <a:r>
              <a:rPr lang="en-US" sz="1600" dirty="0">
                <a:latin typeface="Poppins" pitchFamily="2" charset="77"/>
                <a:cs typeface="Poppins" pitchFamily="2" charset="77"/>
              </a:rPr>
              <a:t>Callan Point</a:t>
            </a:r>
          </a:p>
          <a:p>
            <a:pPr marL="742950" lvl="1" indent="-285750">
              <a:buFont typeface="Arial" panose="020B0604020202020204" pitchFamily="34" charset="0"/>
              <a:buChar char="•"/>
            </a:pPr>
            <a:r>
              <a:rPr lang="en-US" sz="1600" dirty="0">
                <a:latin typeface="Poppins" pitchFamily="2" charset="77"/>
                <a:cs typeface="Poppins" pitchFamily="2" charset="77"/>
              </a:rPr>
              <a:t>Shell middens approx. 4,500 years old </a:t>
            </a:r>
          </a:p>
          <a:p>
            <a:pPr marL="742950" lvl="1" indent="-285750">
              <a:buFont typeface="Arial" panose="020B0604020202020204" pitchFamily="34" charset="0"/>
              <a:buChar char="•"/>
            </a:pPr>
            <a:r>
              <a:rPr lang="en-US" sz="1600" dirty="0">
                <a:latin typeface="Poppins" pitchFamily="2" charset="77"/>
                <a:cs typeface="Poppins" pitchFamily="2" charset="77"/>
              </a:rPr>
              <a:t>Sheltered areas near the water </a:t>
            </a:r>
          </a:p>
          <a:p>
            <a:pPr marL="285750" indent="-285750">
              <a:buFont typeface="Arial" panose="020B0604020202020204" pitchFamily="34" charset="0"/>
              <a:buChar char="•"/>
            </a:pPr>
            <a:r>
              <a:rPr lang="en-US" sz="1600" dirty="0">
                <a:latin typeface="Poppins" pitchFamily="2" charset="77"/>
                <a:cs typeface="Poppins" pitchFamily="2" charset="77"/>
              </a:rPr>
              <a:t>Cooks River – Kendrick Park </a:t>
            </a:r>
          </a:p>
          <a:p>
            <a:pPr marL="742950" lvl="1" indent="-285750">
              <a:buFont typeface="Arial" panose="020B0604020202020204" pitchFamily="34" charset="0"/>
              <a:buChar char="•"/>
            </a:pPr>
            <a:r>
              <a:rPr lang="en-US" sz="1600" dirty="0">
                <a:latin typeface="Poppins" pitchFamily="2" charset="77"/>
                <a:cs typeface="Poppins" pitchFamily="2" charset="77"/>
              </a:rPr>
              <a:t>Intact shell middens </a:t>
            </a:r>
          </a:p>
          <a:p>
            <a:pPr marL="742950" lvl="1" indent="-285750">
              <a:buFont typeface="Arial" panose="020B0604020202020204" pitchFamily="34" charset="0"/>
              <a:buChar char="•"/>
            </a:pPr>
            <a:r>
              <a:rPr lang="en-US" sz="1600" dirty="0">
                <a:latin typeface="Poppins" pitchFamily="2" charset="77"/>
                <a:cs typeface="Poppins" pitchFamily="2" charset="77"/>
              </a:rPr>
              <a:t>Stone artefacts (axe) to remove bark to make ‘</a:t>
            </a:r>
            <a:r>
              <a:rPr lang="en-US" sz="1600" dirty="0" err="1">
                <a:latin typeface="Poppins" pitchFamily="2" charset="77"/>
                <a:cs typeface="Poppins" pitchFamily="2" charset="77"/>
              </a:rPr>
              <a:t>nawi</a:t>
            </a:r>
            <a:r>
              <a:rPr lang="en-US" sz="1600" dirty="0">
                <a:latin typeface="Poppins" pitchFamily="2" charset="77"/>
                <a:cs typeface="Poppins" pitchFamily="2" charset="77"/>
              </a:rPr>
              <a:t>’ (canoe)</a:t>
            </a:r>
            <a:endParaRPr lang="en-AU" sz="1600" dirty="0">
              <a:latin typeface="Poppins" pitchFamily="2" charset="77"/>
              <a:cs typeface="Poppins" pitchFamily="2" charset="77"/>
            </a:endParaRPr>
          </a:p>
        </p:txBody>
      </p:sp>
      <p:pic>
        <p:nvPicPr>
          <p:cNvPr id="15" name="Picture 14" descr="A person in a hat pointing at a sculpture&#10;&#10;AI-generated content may be incorrect.">
            <a:extLst>
              <a:ext uri="{FF2B5EF4-FFF2-40B4-BE49-F238E27FC236}">
                <a16:creationId xmlns:a16="http://schemas.microsoft.com/office/drawing/2014/main" id="{C3B31F83-20D8-6F2B-D3F8-032BD0CB0AE3}"/>
              </a:ext>
            </a:extLst>
          </p:cNvPr>
          <p:cNvPicPr>
            <a:picLocks noChangeAspect="1"/>
          </p:cNvPicPr>
          <p:nvPr/>
        </p:nvPicPr>
        <p:blipFill>
          <a:blip r:embed="rId5">
            <a:extLst>
              <a:ext uri="{28A0092B-C50C-407E-A947-70E740481C1C}">
                <a14:useLocalDpi xmlns:a14="http://schemas.microsoft.com/office/drawing/2010/main" val="0"/>
              </a:ext>
            </a:extLst>
          </a:blip>
          <a:srcRect l="1" r="2578"/>
          <a:stretch/>
        </p:blipFill>
        <p:spPr>
          <a:xfrm rot="152677">
            <a:off x="6635792" y="547451"/>
            <a:ext cx="3104864" cy="1675765"/>
          </a:xfrm>
          <a:prstGeom prst="rect">
            <a:avLst/>
          </a:prstGeom>
          <a:ln w="63500">
            <a:solidFill>
              <a:schemeClr val="bg1"/>
            </a:solidFill>
          </a:ln>
        </p:spPr>
      </p:pic>
      <p:sp>
        <p:nvSpPr>
          <p:cNvPr id="16" name="TextBox 15">
            <a:extLst>
              <a:ext uri="{FF2B5EF4-FFF2-40B4-BE49-F238E27FC236}">
                <a16:creationId xmlns:a16="http://schemas.microsoft.com/office/drawing/2014/main" id="{CDED90F6-3B58-4D4D-06E7-E4EB39E79A11}"/>
              </a:ext>
            </a:extLst>
          </p:cNvPr>
          <p:cNvSpPr txBox="1"/>
          <p:nvPr/>
        </p:nvSpPr>
        <p:spPr>
          <a:xfrm>
            <a:off x="6546783" y="2331351"/>
            <a:ext cx="2943206" cy="338554"/>
          </a:xfrm>
          <a:prstGeom prst="rect">
            <a:avLst/>
          </a:prstGeom>
          <a:noFill/>
        </p:spPr>
        <p:txBody>
          <a:bodyPr wrap="square" rtlCol="0">
            <a:spAutoFit/>
          </a:bodyPr>
          <a:lstStyle/>
          <a:p>
            <a:r>
              <a:rPr lang="en-US" sz="800" dirty="0"/>
              <a:t>Terry Lennis (D’harawal) horticulturalist Bush Tucker Tour 2022 Cooks River for History Week IWC Libraries  </a:t>
            </a:r>
            <a:endParaRPr lang="en-AU" sz="800" dirty="0"/>
          </a:p>
        </p:txBody>
      </p:sp>
      <p:sp>
        <p:nvSpPr>
          <p:cNvPr id="17" name="TextBox 16">
            <a:extLst>
              <a:ext uri="{FF2B5EF4-FFF2-40B4-BE49-F238E27FC236}">
                <a16:creationId xmlns:a16="http://schemas.microsoft.com/office/drawing/2014/main" id="{9D087BAF-1AA1-9338-92BD-479BAA3BE510}"/>
              </a:ext>
            </a:extLst>
          </p:cNvPr>
          <p:cNvSpPr txBox="1"/>
          <p:nvPr/>
        </p:nvSpPr>
        <p:spPr>
          <a:xfrm>
            <a:off x="9974415" y="6240062"/>
            <a:ext cx="1757082" cy="215444"/>
          </a:xfrm>
          <a:prstGeom prst="rect">
            <a:avLst/>
          </a:prstGeom>
          <a:noFill/>
        </p:spPr>
        <p:txBody>
          <a:bodyPr wrap="square" rtlCol="0">
            <a:spAutoFit/>
          </a:bodyPr>
          <a:lstStyle/>
          <a:p>
            <a:r>
              <a:rPr lang="en-US" sz="800" dirty="0"/>
              <a:t>Council’s Ward Street Flags </a:t>
            </a:r>
            <a:endParaRPr lang="en-AU" sz="800" dirty="0"/>
          </a:p>
        </p:txBody>
      </p:sp>
    </p:spTree>
    <p:extLst>
      <p:ext uri="{BB962C8B-B14F-4D97-AF65-F5344CB8AC3E}">
        <p14:creationId xmlns:p14="http://schemas.microsoft.com/office/powerpoint/2010/main" val="2771440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AB63E9-F75B-E4EC-C41D-1A78F49F53AA}"/>
            </a:ext>
          </a:extLst>
        </p:cNvPr>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54DE6667-F2EA-2EAC-F62F-C17E8FE742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0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A03BCE6-764C-3B95-FB86-8486B849F358}"/>
              </a:ext>
            </a:extLst>
          </p:cNvPr>
          <p:cNvSpPr/>
          <p:nvPr/>
        </p:nvSpPr>
        <p:spPr>
          <a:xfrm flipH="1">
            <a:off x="-50803" y="0"/>
            <a:ext cx="12242802" cy="6858000"/>
          </a:xfrm>
          <a:prstGeom prst="rect">
            <a:avLst/>
          </a:prstGeom>
          <a:solidFill>
            <a:srgbClr val="D3B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D3B997"/>
                </a:solidFill>
              </a:rPr>
              <a:t>Z</a:t>
            </a:r>
          </a:p>
        </p:txBody>
      </p:sp>
      <p:pic>
        <p:nvPicPr>
          <p:cNvPr id="17" name="Picture 16" descr="A close up of a logo&#10;&#10;AI-generated content may be incorrect.">
            <a:extLst>
              <a:ext uri="{FF2B5EF4-FFF2-40B4-BE49-F238E27FC236}">
                <a16:creationId xmlns:a16="http://schemas.microsoft.com/office/drawing/2014/main" id="{DE3FCECE-D8ED-D9C7-E77B-95C0DECBB0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
        <p:nvSpPr>
          <p:cNvPr id="9" name="TextBox 8">
            <a:extLst>
              <a:ext uri="{FF2B5EF4-FFF2-40B4-BE49-F238E27FC236}">
                <a16:creationId xmlns:a16="http://schemas.microsoft.com/office/drawing/2014/main" id="{0C05EBDC-7A98-5660-4472-414760F29540}"/>
              </a:ext>
            </a:extLst>
          </p:cNvPr>
          <p:cNvSpPr txBox="1"/>
          <p:nvPr/>
        </p:nvSpPr>
        <p:spPr>
          <a:xfrm>
            <a:off x="422576" y="491876"/>
            <a:ext cx="3992499" cy="531382"/>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800" kern="1200" dirty="0">
                <a:solidFill>
                  <a:schemeClr val="tx1"/>
                </a:solidFill>
                <a:latin typeface="Poppins Medium" pitchFamily="2" charset="77"/>
                <a:ea typeface="+mj-ea"/>
                <a:cs typeface="Poppins Medium" pitchFamily="2" charset="77"/>
              </a:rPr>
              <a:t>Council Wards </a:t>
            </a:r>
          </a:p>
        </p:txBody>
      </p:sp>
      <p:sp>
        <p:nvSpPr>
          <p:cNvPr id="18" name="TextBox 17">
            <a:extLst>
              <a:ext uri="{FF2B5EF4-FFF2-40B4-BE49-F238E27FC236}">
                <a16:creationId xmlns:a16="http://schemas.microsoft.com/office/drawing/2014/main" id="{F6D8C9C1-5144-D607-94E5-99977B65BC76}"/>
              </a:ext>
            </a:extLst>
          </p:cNvPr>
          <p:cNvSpPr txBox="1"/>
          <p:nvPr/>
        </p:nvSpPr>
        <p:spPr>
          <a:xfrm>
            <a:off x="4320173" y="6243250"/>
            <a:ext cx="8259753" cy="230832"/>
          </a:xfrm>
          <a:prstGeom prst="rect">
            <a:avLst/>
          </a:prstGeom>
          <a:noFill/>
        </p:spPr>
        <p:txBody>
          <a:bodyPr wrap="square" rtlCol="0">
            <a:spAutoFit/>
          </a:bodyPr>
          <a:lstStyle/>
          <a:p>
            <a:r>
              <a:rPr lang="en-US" sz="900" dirty="0">
                <a:latin typeface="Poppins" pitchFamily="2" charset="77"/>
                <a:cs typeface="Poppins" pitchFamily="2" charset="77"/>
              </a:rPr>
              <a:t>All images for the Council Wards were created by Mumbulla Creatives for Inner West Council . </a:t>
            </a:r>
            <a:endParaRPr lang="en-AU" sz="900" dirty="0">
              <a:latin typeface="Poppins" pitchFamily="2" charset="77"/>
              <a:cs typeface="Poppins" pitchFamily="2" charset="77"/>
            </a:endParaRPr>
          </a:p>
        </p:txBody>
      </p:sp>
      <p:pic>
        <p:nvPicPr>
          <p:cNvPr id="19" name="Picture 18" descr="A black background with a black square&#10;&#10;AI-generated content may be incorrect.">
            <a:extLst>
              <a:ext uri="{FF2B5EF4-FFF2-40B4-BE49-F238E27FC236}">
                <a16:creationId xmlns:a16="http://schemas.microsoft.com/office/drawing/2014/main" id="{97D3F863-9C1D-E0F4-E344-7932EC15D2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5131" y="2570048"/>
            <a:ext cx="1486771" cy="1461625"/>
          </a:xfrm>
          <a:prstGeom prst="rect">
            <a:avLst/>
          </a:prstGeom>
        </p:spPr>
      </p:pic>
      <p:pic>
        <p:nvPicPr>
          <p:cNvPr id="21" name="Picture 20" descr="A black background with a black square&#10;&#10;AI-generated content may be incorrect.">
            <a:extLst>
              <a:ext uri="{FF2B5EF4-FFF2-40B4-BE49-F238E27FC236}">
                <a16:creationId xmlns:a16="http://schemas.microsoft.com/office/drawing/2014/main" id="{61330CA7-7FE0-AB7B-DFDE-6C17B4F67A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6252" y="2684777"/>
            <a:ext cx="2034886" cy="1421396"/>
          </a:xfrm>
          <a:prstGeom prst="rect">
            <a:avLst/>
          </a:prstGeom>
        </p:spPr>
      </p:pic>
      <p:pic>
        <p:nvPicPr>
          <p:cNvPr id="25" name="Picture 24" descr="A black background with a black square&#10;&#10;AI-generated content may be incorrect.">
            <a:extLst>
              <a:ext uri="{FF2B5EF4-FFF2-40B4-BE49-F238E27FC236}">
                <a16:creationId xmlns:a16="http://schemas.microsoft.com/office/drawing/2014/main" id="{151EA902-2BC6-445B-980C-7325F41C24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3062" y="2923310"/>
            <a:ext cx="1413415" cy="1163782"/>
          </a:xfrm>
          <a:prstGeom prst="rect">
            <a:avLst/>
          </a:prstGeom>
        </p:spPr>
      </p:pic>
      <p:pic>
        <p:nvPicPr>
          <p:cNvPr id="29" name="Picture 28" descr="A black background with a black square&#10;&#10;AI-generated content may be incorrect.">
            <a:extLst>
              <a:ext uri="{FF2B5EF4-FFF2-40B4-BE49-F238E27FC236}">
                <a16:creationId xmlns:a16="http://schemas.microsoft.com/office/drawing/2014/main" id="{E518E425-006B-6490-527C-A60E525AEA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5005" y="1731819"/>
            <a:ext cx="1516443" cy="2382982"/>
          </a:xfrm>
          <a:prstGeom prst="rect">
            <a:avLst/>
          </a:prstGeom>
        </p:spPr>
      </p:pic>
      <p:sp>
        <p:nvSpPr>
          <p:cNvPr id="32" name="TextBox 31">
            <a:extLst>
              <a:ext uri="{FF2B5EF4-FFF2-40B4-BE49-F238E27FC236}">
                <a16:creationId xmlns:a16="http://schemas.microsoft.com/office/drawing/2014/main" id="{273376ED-6476-E358-1C4A-EBB03E3BAB9D}"/>
              </a:ext>
            </a:extLst>
          </p:cNvPr>
          <p:cNvSpPr txBox="1"/>
          <p:nvPr/>
        </p:nvSpPr>
        <p:spPr>
          <a:xfrm>
            <a:off x="377388" y="1108155"/>
            <a:ext cx="6202942" cy="332719"/>
          </a:xfrm>
          <a:prstGeom prst="rect">
            <a:avLst/>
          </a:prstGeom>
        </p:spPr>
        <p:txBody>
          <a:bodyPr vert="horz" lIns="91440" tIns="45720" rIns="91440" bIns="45720" rtlCol="0" anchor="t">
            <a:normAutofit fontScale="62500" lnSpcReduction="20000"/>
          </a:bodyPr>
          <a:lstStyle/>
          <a:p>
            <a:pPr marL="57150">
              <a:lnSpc>
                <a:spcPct val="90000"/>
              </a:lnSpc>
              <a:spcAft>
                <a:spcPts val="600"/>
              </a:spcAft>
            </a:pPr>
            <a:r>
              <a:rPr lang="en-US" sz="2800" dirty="0">
                <a:latin typeface="Poppins"/>
                <a:cs typeface="Poppins"/>
              </a:rPr>
              <a:t>2018 Council resolved to name the Council Wards</a:t>
            </a:r>
          </a:p>
        </p:txBody>
      </p:sp>
      <p:sp>
        <p:nvSpPr>
          <p:cNvPr id="41" name="TextBox 40">
            <a:extLst>
              <a:ext uri="{FF2B5EF4-FFF2-40B4-BE49-F238E27FC236}">
                <a16:creationId xmlns:a16="http://schemas.microsoft.com/office/drawing/2014/main" id="{0086C93E-2501-4569-BAE3-1FF0888ACA47}"/>
              </a:ext>
            </a:extLst>
          </p:cNvPr>
          <p:cNvSpPr txBox="1"/>
          <p:nvPr/>
        </p:nvSpPr>
        <p:spPr>
          <a:xfrm>
            <a:off x="2763642" y="4128655"/>
            <a:ext cx="1667444" cy="954107"/>
          </a:xfrm>
          <a:prstGeom prst="rect">
            <a:avLst/>
          </a:prstGeom>
          <a:noFill/>
        </p:spPr>
        <p:txBody>
          <a:bodyPr wrap="none" rtlCol="0">
            <a:spAutoFit/>
          </a:bodyPr>
          <a:lstStyle/>
          <a:p>
            <a:pPr algn="ctr"/>
            <a:r>
              <a:rPr lang="en-US" sz="1400" dirty="0" err="1">
                <a:latin typeface="Poppins Medium" pitchFamily="2" charset="77"/>
                <a:cs typeface="Poppins Medium" pitchFamily="2" charset="77"/>
              </a:rPr>
              <a:t>Gulgadya</a:t>
            </a:r>
            <a:br>
              <a:rPr lang="en-US" sz="1400" dirty="0">
                <a:latin typeface="Poppins Medium" pitchFamily="2" charset="77"/>
                <a:cs typeface="Poppins Medium" pitchFamily="2" charset="77"/>
              </a:rPr>
            </a:br>
            <a:br>
              <a:rPr lang="en-US" sz="1400" i="1" dirty="0">
                <a:latin typeface="Poppins" pitchFamily="2" charset="77"/>
                <a:cs typeface="Poppins" pitchFamily="2" charset="77"/>
              </a:rPr>
            </a:br>
            <a:r>
              <a:rPr lang="en-US" sz="1400" dirty="0">
                <a:latin typeface="Poppins" pitchFamily="2" charset="77"/>
                <a:cs typeface="Poppins" pitchFamily="2" charset="77"/>
              </a:rPr>
              <a:t>(Grass Tree)</a:t>
            </a:r>
          </a:p>
          <a:p>
            <a:pPr algn="ctr"/>
            <a:r>
              <a:rPr lang="en-US" sz="1400" dirty="0">
                <a:latin typeface="Poppins" pitchFamily="2" charset="77"/>
                <a:cs typeface="Poppins" pitchFamily="2" charset="77"/>
              </a:rPr>
              <a:t>Leichhardt Ward</a:t>
            </a:r>
            <a:endParaRPr lang="en-US" sz="1400" dirty="0"/>
          </a:p>
        </p:txBody>
      </p:sp>
      <p:sp>
        <p:nvSpPr>
          <p:cNvPr id="43" name="TextBox 42">
            <a:extLst>
              <a:ext uri="{FF2B5EF4-FFF2-40B4-BE49-F238E27FC236}">
                <a16:creationId xmlns:a16="http://schemas.microsoft.com/office/drawing/2014/main" id="{F815F6FA-7F04-3B2F-BE25-E75F17495D6E}"/>
              </a:ext>
            </a:extLst>
          </p:cNvPr>
          <p:cNvSpPr txBox="1"/>
          <p:nvPr/>
        </p:nvSpPr>
        <p:spPr>
          <a:xfrm>
            <a:off x="5028864" y="4128655"/>
            <a:ext cx="1712328" cy="954107"/>
          </a:xfrm>
          <a:prstGeom prst="rect">
            <a:avLst/>
          </a:prstGeom>
          <a:noFill/>
        </p:spPr>
        <p:txBody>
          <a:bodyPr wrap="none" rtlCol="0">
            <a:spAutoFit/>
          </a:bodyPr>
          <a:lstStyle/>
          <a:p>
            <a:pPr algn="ctr"/>
            <a:r>
              <a:rPr lang="en-US" sz="1400" dirty="0" err="1">
                <a:latin typeface="Poppins Medium" pitchFamily="2" charset="77"/>
                <a:cs typeface="Poppins Medium" pitchFamily="2" charset="77"/>
              </a:rPr>
              <a:t>Midjuburi</a:t>
            </a:r>
            <a:br>
              <a:rPr lang="en-US" sz="1400" dirty="0">
                <a:latin typeface="Poppins Medium" pitchFamily="2" charset="77"/>
                <a:cs typeface="Poppins Medium" pitchFamily="2" charset="77"/>
              </a:rPr>
            </a:br>
            <a:br>
              <a:rPr lang="en-US" sz="1400" i="1" dirty="0">
                <a:latin typeface="Poppins" pitchFamily="2" charset="77"/>
                <a:cs typeface="Poppins" pitchFamily="2" charset="77"/>
              </a:rPr>
            </a:br>
            <a:r>
              <a:rPr lang="en-US" sz="1400" dirty="0">
                <a:latin typeface="Poppins" pitchFamily="2" charset="77"/>
                <a:cs typeface="Poppins" pitchFamily="2" charset="77"/>
              </a:rPr>
              <a:t>(</a:t>
            </a:r>
            <a:r>
              <a:rPr lang="en-US" sz="1400" dirty="0" err="1">
                <a:latin typeface="Poppins" pitchFamily="2" charset="77"/>
                <a:cs typeface="Poppins" pitchFamily="2" charset="77"/>
              </a:rPr>
              <a:t>Lilypily</a:t>
            </a:r>
            <a:r>
              <a:rPr lang="en-US" sz="1400" dirty="0">
                <a:latin typeface="Poppins" pitchFamily="2" charset="77"/>
                <a:cs typeface="Poppins" pitchFamily="2" charset="77"/>
              </a:rPr>
              <a:t>)</a:t>
            </a:r>
          </a:p>
          <a:p>
            <a:pPr algn="ctr"/>
            <a:r>
              <a:rPr lang="en-US" sz="1400" dirty="0" err="1">
                <a:latin typeface="Poppins" pitchFamily="2" charset="77"/>
                <a:cs typeface="Poppins" pitchFamily="2" charset="77"/>
              </a:rPr>
              <a:t>Marrickville</a:t>
            </a:r>
            <a:r>
              <a:rPr lang="en-US" sz="1400" dirty="0">
                <a:latin typeface="Poppins" pitchFamily="2" charset="77"/>
                <a:cs typeface="Poppins" pitchFamily="2" charset="77"/>
              </a:rPr>
              <a:t> Ward</a:t>
            </a:r>
            <a:endParaRPr lang="en-US" sz="1400" dirty="0"/>
          </a:p>
        </p:txBody>
      </p:sp>
      <p:sp>
        <p:nvSpPr>
          <p:cNvPr id="45" name="TextBox 44">
            <a:extLst>
              <a:ext uri="{FF2B5EF4-FFF2-40B4-BE49-F238E27FC236}">
                <a16:creationId xmlns:a16="http://schemas.microsoft.com/office/drawing/2014/main" id="{6681BCDD-EA5C-2796-C612-CC0F78167385}"/>
              </a:ext>
            </a:extLst>
          </p:cNvPr>
          <p:cNvSpPr txBox="1"/>
          <p:nvPr/>
        </p:nvSpPr>
        <p:spPr>
          <a:xfrm>
            <a:off x="7507048" y="4128655"/>
            <a:ext cx="1752403" cy="954107"/>
          </a:xfrm>
          <a:prstGeom prst="rect">
            <a:avLst/>
          </a:prstGeom>
          <a:noFill/>
        </p:spPr>
        <p:txBody>
          <a:bodyPr wrap="none" rtlCol="0">
            <a:spAutoFit/>
          </a:bodyPr>
          <a:lstStyle/>
          <a:p>
            <a:pPr algn="ctr"/>
            <a:r>
              <a:rPr lang="en-US" sz="1400" dirty="0" err="1">
                <a:latin typeface="Poppins Medium" pitchFamily="2" charset="77"/>
                <a:cs typeface="Poppins Medium" pitchFamily="2" charset="77"/>
              </a:rPr>
              <a:t>Damun</a:t>
            </a:r>
            <a:r>
              <a:rPr lang="en-US" sz="1400" dirty="0">
                <a:latin typeface="Poppins Medium" pitchFamily="2" charset="77"/>
                <a:cs typeface="Poppins Medium" pitchFamily="2" charset="77"/>
              </a:rPr>
              <a:t> </a:t>
            </a:r>
            <a:br>
              <a:rPr lang="en-US" sz="1400" dirty="0">
                <a:latin typeface="Poppins Medium" pitchFamily="2" charset="77"/>
                <a:cs typeface="Poppins Medium" pitchFamily="2" charset="77"/>
              </a:rPr>
            </a:br>
            <a:endParaRPr lang="en-US" sz="1400" dirty="0">
              <a:latin typeface="Poppins Medium" pitchFamily="2" charset="77"/>
              <a:cs typeface="Poppins Medium" pitchFamily="2" charset="77"/>
            </a:endParaRPr>
          </a:p>
          <a:p>
            <a:pPr algn="ctr"/>
            <a:r>
              <a:rPr lang="en-US" sz="1400" dirty="0">
                <a:latin typeface="Poppins" pitchFamily="2" charset="77"/>
                <a:cs typeface="Poppins" pitchFamily="2" charset="77"/>
              </a:rPr>
              <a:t>(Port Jackson Fig)</a:t>
            </a:r>
          </a:p>
          <a:p>
            <a:pPr algn="ctr"/>
            <a:r>
              <a:rPr lang="en-US" sz="1400" dirty="0">
                <a:latin typeface="Poppins" pitchFamily="2" charset="77"/>
                <a:cs typeface="Poppins" pitchFamily="2" charset="77"/>
              </a:rPr>
              <a:t>Stanmore Ward</a:t>
            </a:r>
            <a:endParaRPr lang="en-US" sz="1400" dirty="0"/>
          </a:p>
        </p:txBody>
      </p:sp>
      <p:sp>
        <p:nvSpPr>
          <p:cNvPr id="47" name="TextBox 46">
            <a:extLst>
              <a:ext uri="{FF2B5EF4-FFF2-40B4-BE49-F238E27FC236}">
                <a16:creationId xmlns:a16="http://schemas.microsoft.com/office/drawing/2014/main" id="{D4CAD47A-C52C-348F-D57B-28D634B43BF7}"/>
              </a:ext>
            </a:extLst>
          </p:cNvPr>
          <p:cNvSpPr txBox="1"/>
          <p:nvPr/>
        </p:nvSpPr>
        <p:spPr>
          <a:xfrm>
            <a:off x="9981730" y="4128655"/>
            <a:ext cx="1494320" cy="1169551"/>
          </a:xfrm>
          <a:prstGeom prst="rect">
            <a:avLst/>
          </a:prstGeom>
          <a:noFill/>
        </p:spPr>
        <p:txBody>
          <a:bodyPr wrap="square" rtlCol="0">
            <a:spAutoFit/>
          </a:bodyPr>
          <a:lstStyle/>
          <a:p>
            <a:pPr algn="ctr"/>
            <a:r>
              <a:rPr lang="en-US" sz="1400" dirty="0" err="1">
                <a:latin typeface="Poppins Medium" pitchFamily="2" charset="77"/>
                <a:cs typeface="Poppins Medium" pitchFamily="2" charset="77"/>
              </a:rPr>
              <a:t>Djarrawunang</a:t>
            </a:r>
            <a:br>
              <a:rPr lang="en-US" sz="1400" dirty="0">
                <a:latin typeface="Poppins Medium" pitchFamily="2" charset="77"/>
                <a:cs typeface="Poppins Medium" pitchFamily="2" charset="77"/>
              </a:rPr>
            </a:br>
            <a:endParaRPr lang="en-US" sz="1400" dirty="0">
              <a:latin typeface="Poppins Medium" pitchFamily="2" charset="77"/>
              <a:cs typeface="Poppins Medium" pitchFamily="2" charset="77"/>
            </a:endParaRPr>
          </a:p>
          <a:p>
            <a:pPr algn="ctr"/>
            <a:r>
              <a:rPr lang="en-US" sz="1400" dirty="0">
                <a:latin typeface="Poppins" pitchFamily="2" charset="77"/>
                <a:cs typeface="Poppins" pitchFamily="2" charset="77"/>
              </a:rPr>
              <a:t>(Magpie) Ashfield Ward</a:t>
            </a:r>
            <a:br>
              <a:rPr lang="en-US" sz="1400" i="1" dirty="0">
                <a:latin typeface="Poppins" pitchFamily="2" charset="77"/>
                <a:cs typeface="Poppins" pitchFamily="2" charset="77"/>
              </a:rPr>
            </a:br>
            <a:endParaRPr lang="en-US" sz="1400" dirty="0"/>
          </a:p>
        </p:txBody>
      </p:sp>
      <p:pic>
        <p:nvPicPr>
          <p:cNvPr id="27" name="Picture 26" descr="A black background with a black square&#10;&#10;AI-generated content may be incorrect.">
            <a:extLst>
              <a:ext uri="{FF2B5EF4-FFF2-40B4-BE49-F238E27FC236}">
                <a16:creationId xmlns:a16="http://schemas.microsoft.com/office/drawing/2014/main" id="{06E4E2BB-A313-D57D-8605-809A2C530E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546" y="2942936"/>
            <a:ext cx="1683660" cy="1033319"/>
          </a:xfrm>
          <a:prstGeom prst="rect">
            <a:avLst/>
          </a:prstGeom>
        </p:spPr>
      </p:pic>
      <p:sp>
        <p:nvSpPr>
          <p:cNvPr id="33" name="TextBox 32">
            <a:extLst>
              <a:ext uri="{FF2B5EF4-FFF2-40B4-BE49-F238E27FC236}">
                <a16:creationId xmlns:a16="http://schemas.microsoft.com/office/drawing/2014/main" id="{0DC2F20E-11ED-B37B-8B9D-8B1F46C48A47}"/>
              </a:ext>
            </a:extLst>
          </p:cNvPr>
          <p:cNvSpPr txBox="1"/>
          <p:nvPr/>
        </p:nvSpPr>
        <p:spPr>
          <a:xfrm>
            <a:off x="460518" y="4128655"/>
            <a:ext cx="1628972" cy="954107"/>
          </a:xfrm>
          <a:prstGeom prst="rect">
            <a:avLst/>
          </a:prstGeom>
          <a:noFill/>
        </p:spPr>
        <p:txBody>
          <a:bodyPr wrap="none" rtlCol="0">
            <a:spAutoFit/>
          </a:bodyPr>
          <a:lstStyle/>
          <a:p>
            <a:pPr algn="ctr"/>
            <a:r>
              <a:rPr lang="en-US" sz="1400" dirty="0" err="1">
                <a:latin typeface="Poppins Medium" pitchFamily="2" charset="77"/>
                <a:cs typeface="Poppins Medium" pitchFamily="2" charset="77"/>
              </a:rPr>
              <a:t>Baludarri</a:t>
            </a:r>
            <a:r>
              <a:rPr lang="en-US" sz="1400" dirty="0">
                <a:latin typeface="Poppins Medium" pitchFamily="2" charset="77"/>
                <a:cs typeface="Poppins Medium" pitchFamily="2" charset="77"/>
              </a:rPr>
              <a:t> </a:t>
            </a:r>
            <a:br>
              <a:rPr lang="en-US" sz="1400" dirty="0">
                <a:latin typeface="Poppins Medium" pitchFamily="2" charset="77"/>
                <a:cs typeface="Poppins Medium" pitchFamily="2" charset="77"/>
              </a:rPr>
            </a:br>
            <a:br>
              <a:rPr lang="en-US" sz="1400" i="1" dirty="0">
                <a:latin typeface="Poppins" pitchFamily="2" charset="77"/>
                <a:cs typeface="Poppins" pitchFamily="2" charset="77"/>
              </a:rPr>
            </a:br>
            <a:r>
              <a:rPr lang="en-US" sz="1400" dirty="0">
                <a:latin typeface="Poppins" pitchFamily="2" charset="77"/>
                <a:cs typeface="Poppins" pitchFamily="2" charset="77"/>
              </a:rPr>
              <a:t>(Leather Jacket)</a:t>
            </a:r>
          </a:p>
          <a:p>
            <a:pPr algn="ctr"/>
            <a:r>
              <a:rPr lang="en-US" sz="1400" dirty="0">
                <a:latin typeface="Poppins" pitchFamily="2" charset="77"/>
                <a:cs typeface="Poppins" pitchFamily="2" charset="77"/>
              </a:rPr>
              <a:t>Balmain Ward</a:t>
            </a:r>
            <a:endParaRPr lang="en-US" sz="1400" dirty="0"/>
          </a:p>
        </p:txBody>
      </p:sp>
    </p:spTree>
    <p:extLst>
      <p:ext uri="{BB962C8B-B14F-4D97-AF65-F5344CB8AC3E}">
        <p14:creationId xmlns:p14="http://schemas.microsoft.com/office/powerpoint/2010/main" val="2624365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E9E484-62FE-3BB6-43DC-3E4890CDE32C}"/>
              </a:ext>
            </a:extLst>
          </p:cNvPr>
          <p:cNvSpPr/>
          <p:nvPr/>
        </p:nvSpPr>
        <p:spPr>
          <a:xfrm flipH="1">
            <a:off x="0" y="0"/>
            <a:ext cx="6143328"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close up of a logo&#10;&#10;AI-generated content may be incorrect.">
            <a:extLst>
              <a:ext uri="{FF2B5EF4-FFF2-40B4-BE49-F238E27FC236}">
                <a16:creationId xmlns:a16="http://schemas.microsoft.com/office/drawing/2014/main" id="{2C4FF2D7-CA40-7378-740B-99FF5F11B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pic>
        <p:nvPicPr>
          <p:cNvPr id="2" name="Picture 1">
            <a:extLst>
              <a:ext uri="{FF2B5EF4-FFF2-40B4-BE49-F238E27FC236}">
                <a16:creationId xmlns:a16="http://schemas.microsoft.com/office/drawing/2014/main" id="{AFE119BE-19C9-559D-E9AE-C3F7CA19B603}"/>
              </a:ext>
            </a:extLst>
          </p:cNvPr>
          <p:cNvPicPr>
            <a:picLocks noChangeAspect="1"/>
          </p:cNvPicPr>
          <p:nvPr/>
        </p:nvPicPr>
        <p:blipFill>
          <a:blip r:embed="rId3"/>
          <a:srcRect l="5882" t="521" r="6072" b="13582"/>
          <a:stretch/>
        </p:blipFill>
        <p:spPr>
          <a:xfrm>
            <a:off x="6132513" y="1"/>
            <a:ext cx="6059487" cy="6858000"/>
          </a:xfrm>
          <a:prstGeom prst="rect">
            <a:avLst/>
          </a:prstGeom>
          <a:ln w="76200">
            <a:noFill/>
          </a:ln>
        </p:spPr>
      </p:pic>
      <p:sp>
        <p:nvSpPr>
          <p:cNvPr id="5" name="TextBox 4">
            <a:extLst>
              <a:ext uri="{FF2B5EF4-FFF2-40B4-BE49-F238E27FC236}">
                <a16:creationId xmlns:a16="http://schemas.microsoft.com/office/drawing/2014/main" id="{D1CD3811-32EB-EBD0-9B46-A660E3F9CBAB}"/>
              </a:ext>
            </a:extLst>
          </p:cNvPr>
          <p:cNvSpPr txBox="1"/>
          <p:nvPr/>
        </p:nvSpPr>
        <p:spPr>
          <a:xfrm>
            <a:off x="423174" y="450807"/>
            <a:ext cx="5728447" cy="696406"/>
          </a:xfrm>
          <a:prstGeom prst="rect">
            <a:avLst/>
          </a:prstGeom>
          <a:noFill/>
        </p:spPr>
        <p:txBody>
          <a:bodyPr wrap="square" rtlCol="0">
            <a:spAutoFit/>
          </a:bodyPr>
          <a:lstStyle/>
          <a:p>
            <a:r>
              <a:rPr lang="en-US" sz="2800" dirty="0">
                <a:latin typeface="Poppins Medium" pitchFamily="2" charset="77"/>
                <a:cs typeface="Poppins Medium" pitchFamily="2" charset="77"/>
              </a:rPr>
              <a:t>Council Commitments </a:t>
            </a:r>
            <a:endParaRPr lang="en-AU" sz="2800" dirty="0">
              <a:latin typeface="Poppins Medium" pitchFamily="2" charset="77"/>
              <a:cs typeface="Poppins Medium" pitchFamily="2" charset="77"/>
            </a:endParaRPr>
          </a:p>
        </p:txBody>
      </p:sp>
      <p:sp>
        <p:nvSpPr>
          <p:cNvPr id="7" name="TextBox 6">
            <a:extLst>
              <a:ext uri="{FF2B5EF4-FFF2-40B4-BE49-F238E27FC236}">
                <a16:creationId xmlns:a16="http://schemas.microsoft.com/office/drawing/2014/main" id="{A7F06353-013A-2EFC-A2E9-5F70D96C8366}"/>
              </a:ext>
            </a:extLst>
          </p:cNvPr>
          <p:cNvSpPr txBox="1"/>
          <p:nvPr/>
        </p:nvSpPr>
        <p:spPr>
          <a:xfrm>
            <a:off x="417443" y="1627678"/>
            <a:ext cx="5267740" cy="3539430"/>
          </a:xfrm>
          <a:prstGeom prst="rect">
            <a:avLst/>
          </a:prstGeom>
          <a:noFill/>
        </p:spPr>
        <p:txBody>
          <a:bodyPr wrap="square" lIns="91440" tIns="45720" rIns="91440" bIns="45720" rtlCol="0" anchor="t">
            <a:spAutoFit/>
          </a:bodyPr>
          <a:lstStyle/>
          <a:p>
            <a:r>
              <a:rPr lang="en-US" sz="1400" dirty="0">
                <a:latin typeface="Poppins"/>
                <a:cs typeface="Poppins"/>
              </a:rPr>
              <a:t>Council is recognising Aboriginal culture and identity through:</a:t>
            </a:r>
          </a:p>
          <a:p>
            <a:pPr marL="285750" indent="-285750">
              <a:buFont typeface="Arial" panose="020B0604020202020204" pitchFamily="34" charset="0"/>
              <a:buChar char="•"/>
            </a:pPr>
            <a:r>
              <a:rPr lang="en-US" sz="1400" dirty="0">
                <a:latin typeface="Poppins" pitchFamily="2" charset="77"/>
                <a:cs typeface="Poppins" pitchFamily="2" charset="77"/>
              </a:rPr>
              <a:t>Dual naming of places</a:t>
            </a:r>
          </a:p>
          <a:p>
            <a:pPr marL="285750" indent="-285750">
              <a:buFont typeface="Arial" panose="020B0604020202020204" pitchFamily="34" charset="0"/>
              <a:buChar char="•"/>
            </a:pPr>
            <a:r>
              <a:rPr lang="en-US" sz="1400" dirty="0">
                <a:latin typeface="Poppins" pitchFamily="2" charset="77"/>
                <a:cs typeface="Poppins" pitchFamily="2" charset="77"/>
              </a:rPr>
              <a:t>Deeper understanding of archaeology through new research </a:t>
            </a:r>
          </a:p>
          <a:p>
            <a:pPr marL="285750" indent="-285750">
              <a:buFont typeface="Arial" panose="020B0604020202020204" pitchFamily="34" charset="0"/>
              <a:buChar char="•"/>
            </a:pPr>
            <a:r>
              <a:rPr lang="en-US" sz="1400" dirty="0">
                <a:latin typeface="Poppins" pitchFamily="2" charset="77"/>
                <a:cs typeface="Poppins" pitchFamily="2" charset="77"/>
              </a:rPr>
              <a:t>Understanding Country through walks, landscape/park redevelopment </a:t>
            </a:r>
          </a:p>
          <a:p>
            <a:pPr marL="285750" indent="-285750">
              <a:buFont typeface="Arial" panose="020B0604020202020204" pitchFamily="34" charset="0"/>
              <a:buChar char="•"/>
            </a:pPr>
            <a:r>
              <a:rPr lang="en-US" sz="1400" dirty="0">
                <a:latin typeface="Poppins" pitchFamily="2" charset="77"/>
                <a:cs typeface="Poppins" pitchFamily="2" charset="77"/>
              </a:rPr>
              <a:t>Aboriginal &amp; Torres Strait Islander Local Democracy Group (LDG) </a:t>
            </a:r>
          </a:p>
          <a:p>
            <a:pPr marL="285750" indent="-285750">
              <a:buFont typeface="Arial" panose="020B0604020202020204" pitchFamily="34" charset="0"/>
              <a:buChar char="•"/>
            </a:pPr>
            <a:r>
              <a:rPr lang="en-US" sz="1400" dirty="0">
                <a:latin typeface="Poppins" pitchFamily="2" charset="77"/>
                <a:cs typeface="Poppins" pitchFamily="2" charset="77"/>
              </a:rPr>
              <a:t>Policies and documents </a:t>
            </a:r>
          </a:p>
          <a:p>
            <a:pPr marL="742950" lvl="1" indent="-285750">
              <a:buFont typeface="Arial" panose="020B0604020202020204" pitchFamily="34" charset="0"/>
              <a:buChar char="•"/>
            </a:pPr>
            <a:r>
              <a:rPr lang="en-US" sz="1400" dirty="0">
                <a:latin typeface="Poppins" pitchFamily="2" charset="77"/>
                <a:cs typeface="Poppins" pitchFamily="2" charset="77"/>
              </a:rPr>
              <a:t>Reconciliation Action Plan (RAP)</a:t>
            </a:r>
          </a:p>
          <a:p>
            <a:pPr marL="742950" lvl="1" indent="-285750">
              <a:buFont typeface="Arial" panose="020B0604020202020204" pitchFamily="34" charset="0"/>
              <a:buChar char="•"/>
            </a:pPr>
            <a:r>
              <a:rPr lang="en-US" sz="1400" dirty="0">
                <a:latin typeface="Poppins" pitchFamily="2" charset="77"/>
                <a:cs typeface="Poppins" pitchFamily="2" charset="77"/>
              </a:rPr>
              <a:t>Cultural Strategic Plan </a:t>
            </a:r>
          </a:p>
          <a:p>
            <a:pPr marL="742950" lvl="1" indent="-285750">
              <a:buFont typeface="Arial" panose="020B0604020202020204" pitchFamily="34" charset="0"/>
              <a:buChar char="•"/>
            </a:pPr>
            <a:r>
              <a:rPr lang="en-US" sz="1400" dirty="0">
                <a:latin typeface="Poppins" pitchFamily="2" charset="77"/>
                <a:cs typeface="Poppins" pitchFamily="2" charset="77"/>
              </a:rPr>
              <a:t>Biodiversity Strategy </a:t>
            </a:r>
          </a:p>
          <a:p>
            <a:pPr marL="285750" indent="-285750">
              <a:buFont typeface="Arial" panose="020B0604020202020204" pitchFamily="34" charset="0"/>
              <a:buChar char="•"/>
            </a:pPr>
            <a:r>
              <a:rPr lang="en-US" sz="1400" dirty="0">
                <a:latin typeface="Poppins" pitchFamily="2" charset="77"/>
                <a:cs typeface="Poppins" pitchFamily="2" charset="77"/>
              </a:rPr>
              <a:t>Welcome to Country by local Elders </a:t>
            </a:r>
          </a:p>
          <a:p>
            <a:pPr marL="285750" indent="-285750">
              <a:buFont typeface="Arial" panose="020B0604020202020204" pitchFamily="34" charset="0"/>
              <a:buChar char="•"/>
            </a:pPr>
            <a:r>
              <a:rPr lang="en-US" sz="1400" dirty="0">
                <a:latin typeface="Poppins" pitchFamily="2" charset="77"/>
                <a:cs typeface="Poppins" pitchFamily="2" charset="77"/>
              </a:rPr>
              <a:t>Aboriginal design for the Council Branding </a:t>
            </a:r>
          </a:p>
          <a:p>
            <a:endParaRPr lang="en-AU" sz="1400" dirty="0">
              <a:latin typeface="Poppins" pitchFamily="2" charset="77"/>
              <a:cs typeface="Poppins" pitchFamily="2" charset="77"/>
            </a:endParaRPr>
          </a:p>
        </p:txBody>
      </p:sp>
    </p:spTree>
    <p:extLst>
      <p:ext uri="{BB962C8B-B14F-4D97-AF65-F5344CB8AC3E}">
        <p14:creationId xmlns:p14="http://schemas.microsoft.com/office/powerpoint/2010/main" val="3722044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226FB0-3800-6FE2-668D-9CF9B9F081D1}"/>
              </a:ext>
            </a:extLst>
          </p:cNvPr>
          <p:cNvSpPr/>
          <p:nvPr/>
        </p:nvSpPr>
        <p:spPr>
          <a:xfrm flipH="1">
            <a:off x="0" y="0"/>
            <a:ext cx="6143328"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lose up of a logo&#10;&#10;AI-generated content may be incorrect.">
            <a:extLst>
              <a:ext uri="{FF2B5EF4-FFF2-40B4-BE49-F238E27FC236}">
                <a16:creationId xmlns:a16="http://schemas.microsoft.com/office/drawing/2014/main" id="{9BB6C5E3-DDD1-A32C-CE54-BF33368FB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pic>
        <p:nvPicPr>
          <p:cNvPr id="3" name="Picture 2">
            <a:extLst>
              <a:ext uri="{FF2B5EF4-FFF2-40B4-BE49-F238E27FC236}">
                <a16:creationId xmlns:a16="http://schemas.microsoft.com/office/drawing/2014/main" id="{5C4247A0-BE12-73A5-3AE2-314672088A28}"/>
              </a:ext>
            </a:extLst>
          </p:cNvPr>
          <p:cNvPicPr>
            <a:picLocks noChangeAspect="1"/>
          </p:cNvPicPr>
          <p:nvPr/>
        </p:nvPicPr>
        <p:blipFill>
          <a:blip r:embed="rId3"/>
          <a:srcRect l="731" t="1041" r="4619"/>
          <a:stretch/>
        </p:blipFill>
        <p:spPr>
          <a:xfrm>
            <a:off x="6312622" y="152400"/>
            <a:ext cx="5740833" cy="6752440"/>
          </a:xfrm>
          <a:prstGeom prst="rect">
            <a:avLst/>
          </a:prstGeom>
          <a:ln w="76200">
            <a:noFill/>
          </a:ln>
        </p:spPr>
      </p:pic>
      <p:sp>
        <p:nvSpPr>
          <p:cNvPr id="2" name="TextBox 1">
            <a:extLst>
              <a:ext uri="{FF2B5EF4-FFF2-40B4-BE49-F238E27FC236}">
                <a16:creationId xmlns:a16="http://schemas.microsoft.com/office/drawing/2014/main" id="{890AD42C-B131-FB8F-47C5-04225C943371}"/>
              </a:ext>
            </a:extLst>
          </p:cNvPr>
          <p:cNvSpPr txBox="1"/>
          <p:nvPr/>
        </p:nvSpPr>
        <p:spPr>
          <a:xfrm>
            <a:off x="6544062" y="6237158"/>
            <a:ext cx="2295138" cy="338554"/>
          </a:xfrm>
          <a:prstGeom prst="rect">
            <a:avLst/>
          </a:prstGeom>
          <a:noFill/>
        </p:spPr>
        <p:txBody>
          <a:bodyPr wrap="square" rtlCol="0">
            <a:spAutoFit/>
          </a:bodyPr>
          <a:lstStyle/>
          <a:p>
            <a:r>
              <a:rPr lang="en-US" sz="800" dirty="0">
                <a:solidFill>
                  <a:schemeClr val="bg1"/>
                </a:solidFill>
                <a:latin typeface="Poppins" pitchFamily="2" charset="77"/>
                <a:cs typeface="Poppins" pitchFamily="2" charset="77"/>
              </a:rPr>
              <a:t>Celebrating Aboriginal Culture and Events Inner West 2024</a:t>
            </a:r>
            <a:endParaRPr lang="en-AU" sz="800" dirty="0">
              <a:solidFill>
                <a:schemeClr val="bg1"/>
              </a:solidFill>
              <a:latin typeface="Poppins" pitchFamily="2" charset="77"/>
              <a:cs typeface="Poppins" pitchFamily="2" charset="77"/>
            </a:endParaRPr>
          </a:p>
        </p:txBody>
      </p:sp>
      <p:sp>
        <p:nvSpPr>
          <p:cNvPr id="4" name="TextBox 3">
            <a:extLst>
              <a:ext uri="{FF2B5EF4-FFF2-40B4-BE49-F238E27FC236}">
                <a16:creationId xmlns:a16="http://schemas.microsoft.com/office/drawing/2014/main" id="{5F4072FC-43B0-6970-64BA-B8511E3528D6}"/>
              </a:ext>
            </a:extLst>
          </p:cNvPr>
          <p:cNvSpPr txBox="1"/>
          <p:nvPr/>
        </p:nvSpPr>
        <p:spPr>
          <a:xfrm>
            <a:off x="413937" y="449887"/>
            <a:ext cx="5350759" cy="954107"/>
          </a:xfrm>
          <a:prstGeom prst="rect">
            <a:avLst/>
          </a:prstGeom>
          <a:noFill/>
        </p:spPr>
        <p:txBody>
          <a:bodyPr wrap="square" rtlCol="0">
            <a:spAutoFit/>
          </a:bodyPr>
          <a:lstStyle/>
          <a:p>
            <a:r>
              <a:rPr lang="en-US" sz="2800" dirty="0">
                <a:latin typeface="Poppins Medium" pitchFamily="2" charset="77"/>
                <a:cs typeface="Poppins Medium" pitchFamily="2" charset="77"/>
              </a:rPr>
              <a:t>Council’s Aboriginal &amp; Torres Strait Islander Annual Events </a:t>
            </a:r>
            <a:endParaRPr lang="en-AU" sz="2800" dirty="0">
              <a:latin typeface="Poppins Medium" pitchFamily="2" charset="77"/>
              <a:cs typeface="Poppins Medium" pitchFamily="2" charset="77"/>
            </a:endParaRPr>
          </a:p>
        </p:txBody>
      </p:sp>
      <p:sp>
        <p:nvSpPr>
          <p:cNvPr id="5" name="TextBox 4">
            <a:extLst>
              <a:ext uri="{FF2B5EF4-FFF2-40B4-BE49-F238E27FC236}">
                <a16:creationId xmlns:a16="http://schemas.microsoft.com/office/drawing/2014/main" id="{1030F4C3-67A7-0CA2-0E09-C1BB27045792}"/>
              </a:ext>
            </a:extLst>
          </p:cNvPr>
          <p:cNvSpPr txBox="1"/>
          <p:nvPr/>
        </p:nvSpPr>
        <p:spPr>
          <a:xfrm>
            <a:off x="413157" y="1634695"/>
            <a:ext cx="5391296" cy="4093428"/>
          </a:xfrm>
          <a:prstGeom prst="rect">
            <a:avLst/>
          </a:prstGeom>
          <a:noFill/>
        </p:spPr>
        <p:txBody>
          <a:bodyPr wrap="square" lIns="91440" tIns="45720" rIns="91440" bIns="45720" rtlCol="0" anchor="t">
            <a:spAutoFit/>
          </a:bodyPr>
          <a:lstStyle/>
          <a:p>
            <a:r>
              <a:rPr lang="en-US" sz="1400" dirty="0">
                <a:latin typeface="Poppins Medium" pitchFamily="2" charset="77"/>
                <a:cs typeface="Poppins Medium" pitchFamily="2" charset="77"/>
              </a:rPr>
              <a:t>National Reconciliation Week </a:t>
            </a:r>
          </a:p>
          <a:p>
            <a:r>
              <a:rPr lang="en-US" sz="1400" dirty="0">
                <a:latin typeface="Poppins" pitchFamily="2" charset="77"/>
                <a:cs typeface="Poppins" pitchFamily="2" charset="77"/>
              </a:rPr>
              <a:t>Celebrated annually from 27</a:t>
            </a:r>
            <a:r>
              <a:rPr lang="en-US" sz="1400" baseline="30000" dirty="0">
                <a:latin typeface="Poppins" pitchFamily="2" charset="77"/>
                <a:cs typeface="Poppins" pitchFamily="2" charset="77"/>
              </a:rPr>
              <a:t>th</a:t>
            </a:r>
            <a:r>
              <a:rPr lang="en-US" sz="1400" dirty="0">
                <a:latin typeface="Poppins" pitchFamily="2" charset="77"/>
                <a:cs typeface="Poppins" pitchFamily="2" charset="77"/>
              </a:rPr>
              <a:t> May (successful 1967 Referendum) to 3</a:t>
            </a:r>
            <a:r>
              <a:rPr lang="en-US" sz="1400" baseline="30000" dirty="0">
                <a:latin typeface="Poppins" pitchFamily="2" charset="77"/>
                <a:cs typeface="Poppins" pitchFamily="2" charset="77"/>
              </a:rPr>
              <a:t>rd</a:t>
            </a:r>
            <a:r>
              <a:rPr lang="en-US" sz="1400" dirty="0">
                <a:latin typeface="Poppins" pitchFamily="2" charset="77"/>
                <a:cs typeface="Poppins" pitchFamily="2" charset="77"/>
              </a:rPr>
              <a:t> June (High Court Mabo Case decision)</a:t>
            </a:r>
          </a:p>
          <a:p>
            <a:r>
              <a:rPr lang="en-US" sz="1000" dirty="0">
                <a:latin typeface="Poppins"/>
                <a:cs typeface="Poppins"/>
              </a:rPr>
              <a:t>See Self-Determination &amp; Autonomy PowerPoint for more information </a:t>
            </a:r>
          </a:p>
          <a:p>
            <a:endParaRPr lang="en-US" sz="1000" dirty="0">
              <a:latin typeface="Poppins" pitchFamily="2" charset="77"/>
              <a:cs typeface="Poppins" pitchFamily="2" charset="77"/>
            </a:endParaRPr>
          </a:p>
          <a:p>
            <a:r>
              <a:rPr lang="en-US" sz="1400" dirty="0">
                <a:latin typeface="Poppins Medium" pitchFamily="2" charset="77"/>
                <a:cs typeface="Poppins Medium" pitchFamily="2" charset="77"/>
              </a:rPr>
              <a:t>The Pauline McLeod Awards (PMA’s)</a:t>
            </a:r>
          </a:p>
          <a:p>
            <a:r>
              <a:rPr lang="en-US" sz="1400" dirty="0">
                <a:latin typeface="Poppins"/>
                <a:cs typeface="Poppins"/>
              </a:rPr>
              <a:t>Award ceremony recognising ‘silent achievers’ who work diligently in promoting Reconciliation through selfless acts. </a:t>
            </a:r>
          </a:p>
          <a:p>
            <a:r>
              <a:rPr lang="en-US" sz="1400" dirty="0">
                <a:latin typeface="Poppins"/>
                <a:cs typeface="Poppins"/>
              </a:rPr>
              <a:t>The PMA’s are part of 3 Inner West annual Community Awards</a:t>
            </a:r>
            <a:endParaRPr lang="en-US" sz="1000" dirty="0">
              <a:latin typeface="Poppins"/>
              <a:cs typeface="Poppins"/>
            </a:endParaRPr>
          </a:p>
          <a:p>
            <a:endParaRPr lang="en-US" sz="1000" dirty="0">
              <a:latin typeface="Poppins" pitchFamily="2" charset="77"/>
              <a:cs typeface="Poppins" pitchFamily="2" charset="77"/>
            </a:endParaRPr>
          </a:p>
          <a:p>
            <a:r>
              <a:rPr lang="en-US" sz="1400" dirty="0">
                <a:latin typeface="Poppins Medium" pitchFamily="2" charset="77"/>
                <a:cs typeface="Poppins Medium" pitchFamily="2" charset="77"/>
              </a:rPr>
              <a:t>NAIDOC Week (National Aboriginal and </a:t>
            </a:r>
            <a:br>
              <a:rPr lang="en-US" sz="1400" dirty="0">
                <a:latin typeface="Poppins Medium" pitchFamily="2" charset="77"/>
                <a:cs typeface="Poppins Medium" pitchFamily="2" charset="77"/>
              </a:rPr>
            </a:br>
            <a:r>
              <a:rPr lang="en-US" sz="1400" dirty="0">
                <a:latin typeface="Poppins Medium" pitchFamily="2" charset="77"/>
                <a:cs typeface="Poppins Medium" pitchFamily="2" charset="77"/>
              </a:rPr>
              <a:t>Islander Day of Celebration)</a:t>
            </a:r>
          </a:p>
          <a:p>
            <a:r>
              <a:rPr lang="en-AU" sz="1400" dirty="0">
                <a:latin typeface="Poppins" pitchFamily="2" charset="77"/>
                <a:cs typeface="Poppins" pitchFamily="2" charset="77"/>
              </a:rPr>
              <a:t>Between the first Sunday and second Sunday of July </a:t>
            </a:r>
            <a:endParaRPr lang="en-AU" sz="1000" dirty="0">
              <a:latin typeface="Poppins" pitchFamily="2" charset="77"/>
              <a:cs typeface="Poppins" pitchFamily="2" charset="77"/>
            </a:endParaRPr>
          </a:p>
          <a:p>
            <a:endParaRPr lang="en-AU" sz="1000" dirty="0">
              <a:latin typeface="Poppins" pitchFamily="2" charset="77"/>
              <a:cs typeface="Poppins" pitchFamily="2" charset="77"/>
            </a:endParaRPr>
          </a:p>
          <a:p>
            <a:r>
              <a:rPr lang="en-AU" sz="1400" dirty="0">
                <a:latin typeface="Poppins Medium"/>
                <a:cs typeface="Poppins Medium"/>
              </a:rPr>
              <a:t>Council also celebrates Aboriginal culture, history and heritage through many other events annually</a:t>
            </a:r>
            <a:br>
              <a:rPr lang="en-AU" sz="1400" dirty="0">
                <a:latin typeface="Poppins Medium" pitchFamily="2" charset="77"/>
                <a:cs typeface="Poppins Medium" pitchFamily="2" charset="77"/>
              </a:rPr>
            </a:br>
            <a:r>
              <a:rPr lang="en-AU" sz="1400" dirty="0">
                <a:latin typeface="Poppins Medium"/>
                <a:cs typeface="Poppins Medium"/>
              </a:rPr>
              <a:t>F</a:t>
            </a:r>
            <a:r>
              <a:rPr lang="en-AU" sz="1400" dirty="0">
                <a:latin typeface="Poppins"/>
                <a:cs typeface="Poppins"/>
              </a:rPr>
              <a:t>or further information check Council’s website often at: </a:t>
            </a:r>
            <a:r>
              <a:rPr lang="en-AU" sz="1000" dirty="0">
                <a:latin typeface="Poppins"/>
                <a:cs typeface="Poppins"/>
                <a:hlinkClick r:id="rId4">
                  <a:extLst>
                    <a:ext uri="{A12FA001-AC4F-418D-AE19-62706E023703}">
                      <ahyp:hlinkClr xmlns:ahyp="http://schemas.microsoft.com/office/drawing/2018/hyperlinkcolor" val="tx"/>
                    </a:ext>
                  </a:extLst>
                </a:hlinkClick>
              </a:rPr>
              <a:t>https://www.inerwest.nsw.gov.au/explore/whats-on#/</a:t>
            </a:r>
            <a:endParaRPr lang="en-AU" sz="1000" dirty="0">
              <a:latin typeface="Poppins"/>
              <a:cs typeface="Poppins"/>
            </a:endParaRPr>
          </a:p>
        </p:txBody>
      </p:sp>
    </p:spTree>
    <p:extLst>
      <p:ext uri="{BB962C8B-B14F-4D97-AF65-F5344CB8AC3E}">
        <p14:creationId xmlns:p14="http://schemas.microsoft.com/office/powerpoint/2010/main" val="3573751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4F3A00-F45E-C7ED-3F32-82B1721942F6}"/>
              </a:ext>
            </a:extLst>
          </p:cNvPr>
          <p:cNvSpPr/>
          <p:nvPr/>
        </p:nvSpPr>
        <p:spPr>
          <a:xfrm flipH="1">
            <a:off x="0" y="0"/>
            <a:ext cx="6143328"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F36413E-476E-21A9-2724-6E7D1634E838}"/>
              </a:ext>
            </a:extLst>
          </p:cNvPr>
          <p:cNvSpPr/>
          <p:nvPr/>
        </p:nvSpPr>
        <p:spPr>
          <a:xfrm flipH="1">
            <a:off x="6132513" y="0"/>
            <a:ext cx="6096000" cy="6858000"/>
          </a:xfrm>
          <a:prstGeom prst="rect">
            <a:avLst/>
          </a:prstGeom>
          <a:solidFill>
            <a:srgbClr val="D3B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D3B997"/>
                </a:solidFill>
              </a:rPr>
              <a:t>Z</a:t>
            </a:r>
          </a:p>
        </p:txBody>
      </p:sp>
      <p:pic>
        <p:nvPicPr>
          <p:cNvPr id="12" name="Picture 11" descr="A close up of a logo&#10;&#10;AI-generated content may be incorrect.">
            <a:extLst>
              <a:ext uri="{FF2B5EF4-FFF2-40B4-BE49-F238E27FC236}">
                <a16:creationId xmlns:a16="http://schemas.microsoft.com/office/drawing/2014/main" id="{F35FF2B1-AEEB-2850-8EDC-F2A75B5544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
        <p:nvSpPr>
          <p:cNvPr id="3" name="TextBox 2">
            <a:extLst>
              <a:ext uri="{FF2B5EF4-FFF2-40B4-BE49-F238E27FC236}">
                <a16:creationId xmlns:a16="http://schemas.microsoft.com/office/drawing/2014/main" id="{D8464620-C968-2ED6-D4C6-E51762726DB3}"/>
              </a:ext>
            </a:extLst>
          </p:cNvPr>
          <p:cNvSpPr txBox="1"/>
          <p:nvPr/>
        </p:nvSpPr>
        <p:spPr>
          <a:xfrm>
            <a:off x="412699" y="4304193"/>
            <a:ext cx="3379694" cy="338554"/>
          </a:xfrm>
          <a:prstGeom prst="rect">
            <a:avLst/>
          </a:prstGeom>
          <a:noFill/>
        </p:spPr>
        <p:txBody>
          <a:bodyPr wrap="square">
            <a:spAutoFit/>
          </a:bodyPr>
          <a:lstStyle/>
          <a:p>
            <a:r>
              <a:rPr lang="en-US" sz="1600" dirty="0">
                <a:latin typeface="Poppins" pitchFamily="2" charset="77"/>
                <a:cs typeface="Poppins" pitchFamily="2" charset="77"/>
                <a:hlinkClick r:id="rId4">
                  <a:extLst>
                    <a:ext uri="{A12FA001-AC4F-418D-AE19-62706E023703}">
                      <ahyp:hlinkClr xmlns:ahyp="http://schemas.microsoft.com/office/drawing/2018/hyperlinkcolor" val="tx"/>
                    </a:ext>
                  </a:extLst>
                </a:hlinkClick>
              </a:rPr>
              <a:t>https://youtu.be/a8oKNd3DsvI</a:t>
            </a:r>
            <a:r>
              <a:rPr lang="en-US" sz="1600" dirty="0">
                <a:latin typeface="Poppins" pitchFamily="2" charset="77"/>
                <a:cs typeface="Poppins" pitchFamily="2" charset="77"/>
              </a:rPr>
              <a:t> </a:t>
            </a:r>
          </a:p>
        </p:txBody>
      </p:sp>
      <p:pic>
        <p:nvPicPr>
          <p:cNvPr id="5" name="Picture 4">
            <a:extLst>
              <a:ext uri="{FF2B5EF4-FFF2-40B4-BE49-F238E27FC236}">
                <a16:creationId xmlns:a16="http://schemas.microsoft.com/office/drawing/2014/main" id="{069B5CB2-FEA1-9C1E-93E1-A58753ADD72B}"/>
              </a:ext>
            </a:extLst>
          </p:cNvPr>
          <p:cNvPicPr>
            <a:picLocks noChangeAspect="1"/>
          </p:cNvPicPr>
          <p:nvPr/>
        </p:nvPicPr>
        <p:blipFill>
          <a:blip r:embed="rId5">
            <a:extLst>
              <a:ext uri="{28A0092B-C50C-407E-A947-70E740481C1C}">
                <a14:useLocalDpi xmlns:a14="http://schemas.microsoft.com/office/drawing/2010/main" val="0"/>
              </a:ext>
            </a:extLst>
          </a:blip>
          <a:srcRect t="12171"/>
          <a:stretch/>
        </p:blipFill>
        <p:spPr>
          <a:xfrm rot="158972">
            <a:off x="6728456" y="3684343"/>
            <a:ext cx="4872198" cy="2371927"/>
          </a:xfrm>
          <a:prstGeom prst="rect">
            <a:avLst/>
          </a:prstGeom>
          <a:ln w="76200">
            <a:solidFill>
              <a:schemeClr val="bg1"/>
            </a:solidFill>
          </a:ln>
        </p:spPr>
      </p:pic>
      <p:pic>
        <p:nvPicPr>
          <p:cNvPr id="8" name="Picture 7" descr="A circular maze made of rocks&#10;&#10;AI-generated content may be incorrect.">
            <a:extLst>
              <a:ext uri="{FF2B5EF4-FFF2-40B4-BE49-F238E27FC236}">
                <a16:creationId xmlns:a16="http://schemas.microsoft.com/office/drawing/2014/main" id="{9DC700E2-52C1-3669-4150-3E84B5635220}"/>
              </a:ext>
            </a:extLst>
          </p:cNvPr>
          <p:cNvPicPr>
            <a:picLocks noChangeAspect="1"/>
          </p:cNvPicPr>
          <p:nvPr/>
        </p:nvPicPr>
        <p:blipFill>
          <a:blip r:embed="rId6">
            <a:extLst>
              <a:ext uri="{28A0092B-C50C-407E-A947-70E740481C1C}">
                <a14:useLocalDpi xmlns:a14="http://schemas.microsoft.com/office/drawing/2010/main" val="0"/>
              </a:ext>
            </a:extLst>
          </a:blip>
          <a:srcRect t="4044" b="23647"/>
          <a:stretch/>
        </p:blipFill>
        <p:spPr>
          <a:xfrm>
            <a:off x="6727189" y="666205"/>
            <a:ext cx="4872989" cy="2489950"/>
          </a:xfrm>
          <a:prstGeom prst="rect">
            <a:avLst/>
          </a:prstGeom>
          <a:ln w="76200">
            <a:solidFill>
              <a:schemeClr val="bg1"/>
            </a:solidFill>
          </a:ln>
        </p:spPr>
      </p:pic>
      <p:sp>
        <p:nvSpPr>
          <p:cNvPr id="9" name="TextBox 8">
            <a:extLst>
              <a:ext uri="{FF2B5EF4-FFF2-40B4-BE49-F238E27FC236}">
                <a16:creationId xmlns:a16="http://schemas.microsoft.com/office/drawing/2014/main" id="{7DC2302E-E4DB-9DC3-4F69-995FB1AF06A8}"/>
              </a:ext>
            </a:extLst>
          </p:cNvPr>
          <p:cNvSpPr txBox="1"/>
          <p:nvPr/>
        </p:nvSpPr>
        <p:spPr>
          <a:xfrm>
            <a:off x="413607" y="448724"/>
            <a:ext cx="5542751" cy="954107"/>
          </a:xfrm>
          <a:prstGeom prst="rect">
            <a:avLst/>
          </a:prstGeom>
          <a:noFill/>
        </p:spPr>
        <p:txBody>
          <a:bodyPr wrap="square" rtlCol="0">
            <a:spAutoFit/>
          </a:bodyPr>
          <a:lstStyle/>
          <a:p>
            <a:r>
              <a:rPr lang="en-US" sz="2800" dirty="0">
                <a:latin typeface="Poppins Medium" pitchFamily="2" charset="77"/>
                <a:cs typeface="Poppins Medium" pitchFamily="2" charset="77"/>
              </a:rPr>
              <a:t>Council’s Infrastructure Commitments </a:t>
            </a:r>
            <a:endParaRPr lang="en-AU" sz="2800" dirty="0">
              <a:latin typeface="Poppins Medium" pitchFamily="2" charset="77"/>
              <a:cs typeface="Poppins Medium" pitchFamily="2" charset="77"/>
            </a:endParaRPr>
          </a:p>
        </p:txBody>
      </p:sp>
      <p:sp>
        <p:nvSpPr>
          <p:cNvPr id="10" name="TextBox 9">
            <a:extLst>
              <a:ext uri="{FF2B5EF4-FFF2-40B4-BE49-F238E27FC236}">
                <a16:creationId xmlns:a16="http://schemas.microsoft.com/office/drawing/2014/main" id="{5196C88A-386E-B2F3-18D3-79FCC187A972}"/>
              </a:ext>
            </a:extLst>
          </p:cNvPr>
          <p:cNvSpPr txBox="1"/>
          <p:nvPr/>
        </p:nvSpPr>
        <p:spPr>
          <a:xfrm>
            <a:off x="409179" y="1566277"/>
            <a:ext cx="5433137" cy="230832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600" dirty="0">
                <a:latin typeface="Poppins" pitchFamily="2" charset="77"/>
                <a:cs typeface="Poppins" pitchFamily="2" charset="77"/>
              </a:rPr>
              <a:t>Council has committed to installing 3 Survival Memorials across the LGA </a:t>
            </a:r>
          </a:p>
          <a:p>
            <a:endParaRPr lang="en-US" sz="1600" dirty="0">
              <a:latin typeface="Poppins"/>
              <a:cs typeface="Poppins"/>
            </a:endParaRPr>
          </a:p>
          <a:p>
            <a:pPr marL="285750" indent="-285750">
              <a:buFont typeface="Arial" panose="020B0604020202020204" pitchFamily="34" charset="0"/>
              <a:buChar char="•"/>
            </a:pPr>
            <a:r>
              <a:rPr lang="en-US" sz="1600" dirty="0">
                <a:latin typeface="Poppins" pitchFamily="2" charset="77"/>
                <a:cs typeface="Poppins" pitchFamily="2" charset="77"/>
              </a:rPr>
              <a:t>Telling the story of survival, resilience, autonomy </a:t>
            </a:r>
          </a:p>
          <a:p>
            <a:endParaRPr lang="en-US" sz="1600" dirty="0">
              <a:latin typeface="Poppins"/>
              <a:cs typeface="Poppins"/>
            </a:endParaRPr>
          </a:p>
          <a:p>
            <a:pPr marL="285750" indent="-285750">
              <a:buFont typeface="Arial" panose="020B0604020202020204" pitchFamily="34" charset="0"/>
              <a:buChar char="•"/>
            </a:pPr>
            <a:r>
              <a:rPr lang="en-US" sz="1600" dirty="0">
                <a:latin typeface="Poppins" pitchFamily="2" charset="77"/>
                <a:cs typeface="Poppins" pitchFamily="2" charset="77"/>
              </a:rPr>
              <a:t>Chosen sites </a:t>
            </a:r>
          </a:p>
          <a:p>
            <a:pPr marL="742950" lvl="1" indent="-285750">
              <a:buFont typeface="Arial" panose="020B0604020202020204" pitchFamily="34" charset="0"/>
              <a:buChar char="•"/>
            </a:pPr>
            <a:r>
              <a:rPr lang="en-US" sz="1600" dirty="0">
                <a:latin typeface="Poppins" pitchFamily="2" charset="77"/>
                <a:cs typeface="Poppins" pitchFamily="2" charset="77"/>
              </a:rPr>
              <a:t>Illoura Reserve – Balmain East</a:t>
            </a:r>
          </a:p>
          <a:p>
            <a:pPr marL="742950" lvl="1" indent="-285750">
              <a:buFont typeface="Arial" panose="020B0604020202020204" pitchFamily="34" charset="0"/>
              <a:buChar char="•"/>
            </a:pPr>
            <a:r>
              <a:rPr lang="en-US" sz="1600" dirty="0">
                <a:latin typeface="Poppins" pitchFamily="2" charset="77"/>
                <a:cs typeface="Poppins" pitchFamily="2" charset="77"/>
              </a:rPr>
              <a:t>Yeo Park – Ashfield </a:t>
            </a:r>
          </a:p>
          <a:p>
            <a:pPr marL="742950" lvl="1" indent="-285750">
              <a:buFont typeface="Arial" panose="020B0604020202020204" pitchFamily="34" charset="0"/>
              <a:buChar char="•"/>
            </a:pPr>
            <a:r>
              <a:rPr lang="en-US" sz="1600" dirty="0">
                <a:latin typeface="Poppins" pitchFamily="2" charset="77"/>
                <a:cs typeface="Poppins" pitchFamily="2" charset="77"/>
              </a:rPr>
              <a:t>Kendrick Park – Tempe</a:t>
            </a:r>
            <a:endParaRPr lang="en-AU" sz="1600" dirty="0">
              <a:latin typeface="Poppins" pitchFamily="2" charset="77"/>
              <a:cs typeface="Poppins" pitchFamily="2" charset="77"/>
            </a:endParaRPr>
          </a:p>
        </p:txBody>
      </p:sp>
      <p:sp>
        <p:nvSpPr>
          <p:cNvPr id="2" name="TextBox 1">
            <a:extLst>
              <a:ext uri="{FF2B5EF4-FFF2-40B4-BE49-F238E27FC236}">
                <a16:creationId xmlns:a16="http://schemas.microsoft.com/office/drawing/2014/main" id="{5CA8E02E-EF6E-ACDA-D651-56C99C22B2A0}"/>
              </a:ext>
            </a:extLst>
          </p:cNvPr>
          <p:cNvSpPr txBox="1"/>
          <p:nvPr/>
        </p:nvSpPr>
        <p:spPr>
          <a:xfrm>
            <a:off x="6548158" y="6242858"/>
            <a:ext cx="4924185" cy="215444"/>
          </a:xfrm>
          <a:prstGeom prst="rect">
            <a:avLst/>
          </a:prstGeom>
          <a:noFill/>
        </p:spPr>
        <p:txBody>
          <a:bodyPr wrap="square" rtlCol="0">
            <a:spAutoFit/>
          </a:bodyPr>
          <a:lstStyle/>
          <a:p>
            <a:r>
              <a:rPr lang="en-US" sz="800" dirty="0"/>
              <a:t>Drone aerial shot of </a:t>
            </a:r>
            <a:r>
              <a:rPr lang="en-US" sz="800" i="1" dirty="0"/>
              <a:t>‘Breathe’ </a:t>
            </a:r>
            <a:r>
              <a:rPr lang="en-US" sz="800" dirty="0"/>
              <a:t>by Nicole Monks &amp; Maddison Gibbs at Yeo Park New Canterbury Road Ashfield </a:t>
            </a:r>
            <a:endParaRPr lang="en-AU" sz="800" dirty="0"/>
          </a:p>
        </p:txBody>
      </p:sp>
      <p:sp>
        <p:nvSpPr>
          <p:cNvPr id="4" name="TextBox 3">
            <a:extLst>
              <a:ext uri="{FF2B5EF4-FFF2-40B4-BE49-F238E27FC236}">
                <a16:creationId xmlns:a16="http://schemas.microsoft.com/office/drawing/2014/main" id="{80E7A3BA-8864-584C-5CCA-FF6586835573}"/>
              </a:ext>
            </a:extLst>
          </p:cNvPr>
          <p:cNvSpPr txBox="1"/>
          <p:nvPr/>
        </p:nvSpPr>
        <p:spPr>
          <a:xfrm>
            <a:off x="6553159" y="3257466"/>
            <a:ext cx="2372981" cy="219133"/>
          </a:xfrm>
          <a:prstGeom prst="rect">
            <a:avLst/>
          </a:prstGeom>
          <a:noFill/>
        </p:spPr>
        <p:txBody>
          <a:bodyPr wrap="square" rtlCol="0">
            <a:spAutoFit/>
          </a:bodyPr>
          <a:lstStyle/>
          <a:p>
            <a:r>
              <a:rPr lang="en-US" sz="800" dirty="0"/>
              <a:t>Opening Day March 2024 picture by Shane </a:t>
            </a:r>
            <a:r>
              <a:rPr lang="en-US" sz="800" dirty="0" err="1"/>
              <a:t>Rizzrio</a:t>
            </a:r>
            <a:r>
              <a:rPr lang="en-US" sz="800" dirty="0"/>
              <a:t> </a:t>
            </a:r>
            <a:endParaRPr lang="en-AU" sz="800" dirty="0"/>
          </a:p>
        </p:txBody>
      </p:sp>
    </p:spTree>
    <p:extLst>
      <p:ext uri="{BB962C8B-B14F-4D97-AF65-F5344CB8AC3E}">
        <p14:creationId xmlns:p14="http://schemas.microsoft.com/office/powerpoint/2010/main" val="4113098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3B997"/>
        </a:solidFill>
        <a:effectLst/>
      </p:bgPr>
    </p:bg>
    <p:spTree>
      <p:nvGrpSpPr>
        <p:cNvPr id="1" name=""/>
        <p:cNvGrpSpPr/>
        <p:nvPr/>
      </p:nvGrpSpPr>
      <p:grpSpPr>
        <a:xfrm>
          <a:off x="0" y="0"/>
          <a:ext cx="0" cy="0"/>
          <a:chOff x="0" y="0"/>
          <a:chExt cx="0" cy="0"/>
        </a:xfrm>
      </p:grpSpPr>
      <p:pic>
        <p:nvPicPr>
          <p:cNvPr id="6" name="Picture 5" descr="A close up of a logo&#10;&#10;AI-generated content may be incorrect.">
            <a:extLst>
              <a:ext uri="{FF2B5EF4-FFF2-40B4-BE49-F238E27FC236}">
                <a16:creationId xmlns:a16="http://schemas.microsoft.com/office/drawing/2014/main" id="{84EEBE94-1FF3-22E6-865B-3C63E81ECB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
        <p:nvSpPr>
          <p:cNvPr id="4" name="Title 1">
            <a:extLst>
              <a:ext uri="{FF2B5EF4-FFF2-40B4-BE49-F238E27FC236}">
                <a16:creationId xmlns:a16="http://schemas.microsoft.com/office/drawing/2014/main" id="{BD4EE795-DE75-40C7-C2E8-694F201786D2}"/>
              </a:ext>
            </a:extLst>
          </p:cNvPr>
          <p:cNvSpPr txBox="1">
            <a:spLocks/>
          </p:cNvSpPr>
          <p:nvPr/>
        </p:nvSpPr>
        <p:spPr>
          <a:xfrm>
            <a:off x="413495" y="51991"/>
            <a:ext cx="3333190" cy="871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latin typeface="Poppins Medium" pitchFamily="2" charset="77"/>
                <a:cs typeface="Poppins Medium" pitchFamily="2" charset="77"/>
              </a:rPr>
              <a:t>Protocols</a:t>
            </a:r>
          </a:p>
        </p:txBody>
      </p:sp>
      <p:sp>
        <p:nvSpPr>
          <p:cNvPr id="5" name="Content Placeholder 2">
            <a:extLst>
              <a:ext uri="{FF2B5EF4-FFF2-40B4-BE49-F238E27FC236}">
                <a16:creationId xmlns:a16="http://schemas.microsoft.com/office/drawing/2014/main" id="{965CF9D7-FA55-8BB9-DDD1-EDFB69D28A1A}"/>
              </a:ext>
            </a:extLst>
          </p:cNvPr>
          <p:cNvSpPr txBox="1">
            <a:spLocks/>
          </p:cNvSpPr>
          <p:nvPr/>
        </p:nvSpPr>
        <p:spPr>
          <a:xfrm>
            <a:off x="413495" y="1052530"/>
            <a:ext cx="3333190" cy="16293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800" dirty="0">
                <a:latin typeface="Poppins" panose="00000500000000000000" pitchFamily="2" charset="0"/>
                <a:cs typeface="Poppins" panose="00000500000000000000" pitchFamily="2" charset="0"/>
              </a:rPr>
              <a:t>This information needs to be read and understood before proceeding</a:t>
            </a:r>
          </a:p>
        </p:txBody>
      </p:sp>
      <p:sp>
        <p:nvSpPr>
          <p:cNvPr id="8" name="Content Placeholder 2">
            <a:extLst>
              <a:ext uri="{FF2B5EF4-FFF2-40B4-BE49-F238E27FC236}">
                <a16:creationId xmlns:a16="http://schemas.microsoft.com/office/drawing/2014/main" id="{D589A100-B5F3-3C16-FBE3-0DCF19D66B1A}"/>
              </a:ext>
            </a:extLst>
          </p:cNvPr>
          <p:cNvSpPr txBox="1">
            <a:spLocks/>
          </p:cNvSpPr>
          <p:nvPr/>
        </p:nvSpPr>
        <p:spPr>
          <a:xfrm>
            <a:off x="7629283" y="5449060"/>
            <a:ext cx="2508680" cy="4448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1800" dirty="0">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4D9451A1-08D0-3A5C-729E-5B7334232AEB}"/>
              </a:ext>
            </a:extLst>
          </p:cNvPr>
          <p:cNvSpPr txBox="1"/>
          <p:nvPr/>
        </p:nvSpPr>
        <p:spPr>
          <a:xfrm>
            <a:off x="6005378" y="429748"/>
            <a:ext cx="5656729" cy="5635966"/>
          </a:xfrm>
          <a:prstGeom prst="rect">
            <a:avLst/>
          </a:prstGeom>
          <a:noFill/>
        </p:spPr>
        <p:txBody>
          <a:bodyPr wrap="square">
            <a:spAutoFit/>
          </a:bodyPr>
          <a:lstStyle/>
          <a:p>
            <a:pPr>
              <a:lnSpc>
                <a:spcPct val="107000"/>
              </a:lnSpc>
              <a:spcAft>
                <a:spcPts val="800"/>
              </a:spcAft>
            </a:pPr>
            <a:r>
              <a:rPr lang="en-AU" sz="1300" b="1" kern="0" dirty="0">
                <a:solidFill>
                  <a:srgbClr val="22272B"/>
                </a:solidFill>
                <a:effectLst/>
                <a:latin typeface="Poppins" pitchFamily="2" charset="77"/>
                <a:ea typeface="Times New Roman" panose="02020603050405020304" pitchFamily="18" charset="0"/>
                <a:cs typeface="Poppins" pitchFamily="2" charset="77"/>
              </a:rPr>
              <a:t>Protocols for collaborating with Aboriginal and Torres Strait Islander Communities and engaging with Cultural works</a:t>
            </a:r>
            <a:endParaRPr lang="en-AU" sz="1300" kern="100" dirty="0">
              <a:effectLst/>
              <a:latin typeface="Poppins" pitchFamily="2" charset="77"/>
              <a:ea typeface="Aptos" panose="020B0004020202020204" pitchFamily="34" charset="0"/>
              <a:cs typeface="Poppins" pitchFamily="2" charset="77"/>
            </a:endParaRPr>
          </a:p>
          <a:p>
            <a:pPr>
              <a:lnSpc>
                <a:spcPct val="107000"/>
              </a:lnSpc>
              <a:spcAft>
                <a:spcPts val="800"/>
              </a:spcAft>
            </a:pPr>
            <a:r>
              <a:rPr lang="en-AU" sz="1300" kern="0" dirty="0">
                <a:solidFill>
                  <a:srgbClr val="22272B"/>
                </a:solidFill>
                <a:effectLst/>
                <a:latin typeface="Poppins" pitchFamily="2" charset="77"/>
                <a:ea typeface="Times New Roman" panose="02020603050405020304" pitchFamily="18" charset="0"/>
                <a:cs typeface="Poppins" pitchFamily="2" charset="77"/>
              </a:rPr>
              <a:t>NESA is committed to working in partnership with Aboriginal Communities and supporting teachers, schools and schooling sectors to improve educational outcomes for young people.</a:t>
            </a:r>
            <a:endParaRPr lang="en-AU" sz="1300" kern="100" dirty="0">
              <a:effectLst/>
              <a:latin typeface="Poppins" pitchFamily="2" charset="77"/>
              <a:ea typeface="Aptos" panose="020B0004020202020204" pitchFamily="34" charset="0"/>
              <a:cs typeface="Poppins" pitchFamily="2" charset="77"/>
            </a:endParaRPr>
          </a:p>
          <a:p>
            <a:pPr>
              <a:lnSpc>
                <a:spcPct val="107000"/>
              </a:lnSpc>
              <a:spcAft>
                <a:spcPts val="800"/>
              </a:spcAft>
            </a:pPr>
            <a:r>
              <a:rPr lang="en-AU" sz="1300" kern="0" dirty="0">
                <a:solidFill>
                  <a:srgbClr val="22272B"/>
                </a:solidFill>
                <a:effectLst/>
                <a:latin typeface="Poppins" pitchFamily="2" charset="77"/>
                <a:ea typeface="Times New Roman" panose="02020603050405020304" pitchFamily="18" charset="0"/>
                <a:cs typeface="Poppins" pitchFamily="2" charset="77"/>
              </a:rPr>
              <a:t>It is important to respect appropriate ways of interacting with Aboriginal Communities and Cultural material when teachers plan, program and implement learning experiences that focus on Aboriginal and Torres Strait Islander Priorities.</a:t>
            </a:r>
            <a:endParaRPr lang="en-AU" sz="1300" kern="100" dirty="0">
              <a:effectLst/>
              <a:latin typeface="Poppins" pitchFamily="2" charset="77"/>
              <a:ea typeface="Aptos" panose="020B0004020202020204" pitchFamily="34" charset="0"/>
              <a:cs typeface="Poppins" pitchFamily="2" charset="77"/>
            </a:endParaRPr>
          </a:p>
          <a:p>
            <a:pPr>
              <a:lnSpc>
                <a:spcPct val="107000"/>
              </a:lnSpc>
              <a:spcAft>
                <a:spcPts val="800"/>
              </a:spcAft>
            </a:pPr>
            <a:r>
              <a:rPr lang="en-AU" sz="1300" kern="0" dirty="0">
                <a:solidFill>
                  <a:srgbClr val="22272B"/>
                </a:solidFill>
                <a:effectLst/>
                <a:latin typeface="Poppins" pitchFamily="2" charset="77"/>
                <a:ea typeface="Times New Roman" panose="02020603050405020304" pitchFamily="18" charset="0"/>
                <a:cs typeface="Poppins" pitchFamily="2" charset="77"/>
              </a:rPr>
              <a:t>Indigenous Cultural and Intellectual Property (ICIP) protocols need to be followed. Aboriginal and Torres Strait Islander Peoples’ ICIP protocols include Cultural Knowledges, Cultural Expression and Cultural Property and documentation of Aboriginal and Torres Strait Islander Peoples’ Identities and lived experiences. It is important to recognise the diversity and complexity of different Cultural groups in NSW, as protocols may differ between local Aboriginal Communities.</a:t>
            </a:r>
            <a:endParaRPr lang="en-AU" sz="1300" kern="100" dirty="0">
              <a:effectLst/>
              <a:latin typeface="Poppins" pitchFamily="2" charset="77"/>
              <a:ea typeface="Aptos" panose="020B0004020202020204" pitchFamily="34" charset="0"/>
              <a:cs typeface="Poppins" pitchFamily="2" charset="77"/>
            </a:endParaRPr>
          </a:p>
          <a:p>
            <a:pPr>
              <a:lnSpc>
                <a:spcPct val="107000"/>
              </a:lnSpc>
              <a:spcAft>
                <a:spcPts val="800"/>
              </a:spcAft>
            </a:pPr>
            <a:r>
              <a:rPr lang="en-AU" sz="1300" kern="0" dirty="0">
                <a:solidFill>
                  <a:srgbClr val="22272B"/>
                </a:solidFill>
                <a:effectLst/>
                <a:latin typeface="Poppins" pitchFamily="2" charset="77"/>
                <a:ea typeface="Times New Roman" panose="02020603050405020304" pitchFamily="18" charset="0"/>
                <a:cs typeface="Poppins" pitchFamily="2" charset="77"/>
              </a:rPr>
              <a:t>Teachers should work in partnership with Elders, parents, Community members, Cultural Knowledge Holders, or a local, regional or state Aboriginal Education Consultative Group. It is important to respect Elders and the roles of men and women. Local Aboriginal Peoples should be invited to share their Cultural Knowledges with students and staff when engaging with Aboriginal histories and Cultural Practices.</a:t>
            </a:r>
            <a:endParaRPr lang="en-AU" sz="1300" kern="100" dirty="0">
              <a:effectLst/>
              <a:latin typeface="Poppins" pitchFamily="2" charset="77"/>
              <a:ea typeface="Aptos" panose="020B0004020202020204" pitchFamily="34" charset="0"/>
              <a:cs typeface="Poppins" pitchFamily="2" charset="77"/>
            </a:endParaRPr>
          </a:p>
        </p:txBody>
      </p:sp>
      <p:sp>
        <p:nvSpPr>
          <p:cNvPr id="9" name="TextBox 8">
            <a:extLst>
              <a:ext uri="{FF2B5EF4-FFF2-40B4-BE49-F238E27FC236}">
                <a16:creationId xmlns:a16="http://schemas.microsoft.com/office/drawing/2014/main" id="{D626CA47-B60C-2041-A27F-D964EA818522}"/>
              </a:ext>
            </a:extLst>
          </p:cNvPr>
          <p:cNvSpPr txBox="1"/>
          <p:nvPr/>
        </p:nvSpPr>
        <p:spPr>
          <a:xfrm>
            <a:off x="6016619" y="6226590"/>
            <a:ext cx="2008094" cy="230832"/>
          </a:xfrm>
          <a:prstGeom prst="rect">
            <a:avLst/>
          </a:prstGeom>
          <a:noFill/>
        </p:spPr>
        <p:txBody>
          <a:bodyPr wrap="square" rtlCol="0">
            <a:spAutoFit/>
          </a:bodyPr>
          <a:lstStyle/>
          <a:p>
            <a:r>
              <a:rPr lang="en-US" sz="900" dirty="0">
                <a:latin typeface="Poppins" pitchFamily="2" charset="77"/>
                <a:cs typeface="Poppins" pitchFamily="2" charset="77"/>
              </a:rPr>
              <a:t>https://curriculum.nsw.edu.au</a:t>
            </a:r>
            <a:endParaRPr lang="en-AU" sz="900" dirty="0">
              <a:latin typeface="Poppins" pitchFamily="2" charset="77"/>
              <a:cs typeface="Poppins" pitchFamily="2" charset="77"/>
            </a:endParaRPr>
          </a:p>
        </p:txBody>
      </p:sp>
    </p:spTree>
    <p:extLst>
      <p:ext uri="{BB962C8B-B14F-4D97-AF65-F5344CB8AC3E}">
        <p14:creationId xmlns:p14="http://schemas.microsoft.com/office/powerpoint/2010/main" val="702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E6D2D34-4BB4-460B-8844-027610FB21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C5314570-9B06-4D37-8CBD-EDD67C2FA2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4155"/>
            <a:ext cx="2514948" cy="2174333"/>
            <a:chOff x="-305" y="-4155"/>
            <a:chExt cx="2514948" cy="2174333"/>
          </a:xfrm>
        </p:grpSpPr>
        <p:sp>
          <p:nvSpPr>
            <p:cNvPr id="21" name="Freeform: Shape 20">
              <a:extLst>
                <a:ext uri="{FF2B5EF4-FFF2-40B4-BE49-F238E27FC236}">
                  <a16:creationId xmlns:a16="http://schemas.microsoft.com/office/drawing/2014/main" id="{A204F55B-358D-4FB5-9979-6724C64154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4F77C62-9DDF-48D3-A074-159A32767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DEB07022-F30B-49CA-B1DD-A826815C4A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4" name="Freeform: Shape 23">
              <a:extLst>
                <a:ext uri="{FF2B5EF4-FFF2-40B4-BE49-F238E27FC236}">
                  <a16:creationId xmlns:a16="http://schemas.microsoft.com/office/drawing/2014/main" id="{F7C47E16-167C-48BF-9FC9-08787D3489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ectangle 1">
            <a:extLst>
              <a:ext uri="{FF2B5EF4-FFF2-40B4-BE49-F238E27FC236}">
                <a16:creationId xmlns:a16="http://schemas.microsoft.com/office/drawing/2014/main" id="{F2C50752-449F-DE9B-EB44-21DC7AFBBC3C}"/>
              </a:ext>
            </a:extLst>
          </p:cNvPr>
          <p:cNvSpPr/>
          <p:nvPr/>
        </p:nvSpPr>
        <p:spPr>
          <a:xfrm flipH="1">
            <a:off x="0" y="0"/>
            <a:ext cx="6143328"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3B80188-123C-9BBE-D1EC-136C806D62A9}"/>
              </a:ext>
            </a:extLst>
          </p:cNvPr>
          <p:cNvSpPr/>
          <p:nvPr/>
        </p:nvSpPr>
        <p:spPr>
          <a:xfrm flipH="1">
            <a:off x="6110748" y="0"/>
            <a:ext cx="6096000" cy="6858000"/>
          </a:xfrm>
          <a:prstGeom prst="rect">
            <a:avLst/>
          </a:prstGeom>
          <a:solidFill>
            <a:srgbClr val="D3B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D3B997"/>
                </a:solidFill>
              </a:rPr>
              <a:t>Z</a:t>
            </a:r>
          </a:p>
        </p:txBody>
      </p:sp>
      <p:pic>
        <p:nvPicPr>
          <p:cNvPr id="8" name="Picture 7" descr="A close up of a logo&#10;&#10;AI-generated content may be incorrect.">
            <a:extLst>
              <a:ext uri="{FF2B5EF4-FFF2-40B4-BE49-F238E27FC236}">
                <a16:creationId xmlns:a16="http://schemas.microsoft.com/office/drawing/2014/main" id="{B00EC293-658F-D212-F5FB-B6F286D413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
        <p:nvSpPr>
          <p:cNvPr id="4" name="TextBox 3">
            <a:extLst>
              <a:ext uri="{FF2B5EF4-FFF2-40B4-BE49-F238E27FC236}">
                <a16:creationId xmlns:a16="http://schemas.microsoft.com/office/drawing/2014/main" id="{1FAF8499-EFC2-413D-72BC-04461AAFABD9}"/>
              </a:ext>
            </a:extLst>
          </p:cNvPr>
          <p:cNvSpPr txBox="1"/>
          <p:nvPr/>
        </p:nvSpPr>
        <p:spPr>
          <a:xfrm>
            <a:off x="421722" y="475535"/>
            <a:ext cx="3934798" cy="148304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800" dirty="0">
                <a:solidFill>
                  <a:schemeClr val="tx2"/>
                </a:solidFill>
                <a:latin typeface="Poppins Medium" pitchFamily="2" charset="77"/>
                <a:ea typeface="+mj-ea"/>
                <a:cs typeface="Poppins Medium" pitchFamily="2" charset="77"/>
              </a:rPr>
              <a:t>Uluru Statement From The Heart </a:t>
            </a:r>
          </a:p>
        </p:txBody>
      </p:sp>
      <p:pic>
        <p:nvPicPr>
          <p:cNvPr id="3" name="Picture 2" descr="A piece of art with text on it&#10;&#10;AI-generated content may be incorrect.">
            <a:extLst>
              <a:ext uri="{FF2B5EF4-FFF2-40B4-BE49-F238E27FC236}">
                <a16:creationId xmlns:a16="http://schemas.microsoft.com/office/drawing/2014/main" id="{731AD5F9-E522-96B2-73AD-5FFA3BD6A400}"/>
              </a:ext>
            </a:extLst>
          </p:cNvPr>
          <p:cNvPicPr>
            <a:picLocks noChangeAspect="1"/>
          </p:cNvPicPr>
          <p:nvPr/>
        </p:nvPicPr>
        <p:blipFill>
          <a:blip r:embed="rId3">
            <a:extLst>
              <a:ext uri="{28A0092B-C50C-407E-A947-70E740481C1C}">
                <a14:useLocalDpi xmlns:a14="http://schemas.microsoft.com/office/drawing/2010/main" val="0"/>
              </a:ext>
            </a:extLst>
          </a:blip>
          <a:srcRect l="9619" r="9814"/>
          <a:stretch/>
        </p:blipFill>
        <p:spPr>
          <a:xfrm>
            <a:off x="6132513" y="0"/>
            <a:ext cx="6059487" cy="5321147"/>
          </a:xfrm>
          <a:prstGeom prst="rect">
            <a:avLst/>
          </a:prstGeom>
          <a:ln w="76200">
            <a:noFill/>
          </a:ln>
        </p:spPr>
      </p:pic>
      <p:sp>
        <p:nvSpPr>
          <p:cNvPr id="5" name="TextBox 4">
            <a:extLst>
              <a:ext uri="{FF2B5EF4-FFF2-40B4-BE49-F238E27FC236}">
                <a16:creationId xmlns:a16="http://schemas.microsoft.com/office/drawing/2014/main" id="{371ED65F-FAD2-ED38-BB34-BAEF1DCABAEA}"/>
              </a:ext>
            </a:extLst>
          </p:cNvPr>
          <p:cNvSpPr txBox="1"/>
          <p:nvPr/>
        </p:nvSpPr>
        <p:spPr>
          <a:xfrm>
            <a:off x="382949" y="733733"/>
            <a:ext cx="5280431" cy="5648017"/>
          </a:xfrm>
          <a:prstGeom prst="rect">
            <a:avLst/>
          </a:prstGeom>
        </p:spPr>
        <p:txBody>
          <a:bodyPr vert="horz" lIns="91440" tIns="45720" rIns="91440" bIns="45720" rtlCol="0" anchor="ctr">
            <a:noAutofit/>
          </a:bodyPr>
          <a:lstStyle/>
          <a:p>
            <a:pPr marL="57150">
              <a:lnSpc>
                <a:spcPct val="90000"/>
              </a:lnSpc>
              <a:spcAft>
                <a:spcPts val="600"/>
              </a:spcAft>
            </a:pPr>
            <a:r>
              <a:rPr lang="en-US" sz="1600" dirty="0">
                <a:solidFill>
                  <a:schemeClr val="tx2"/>
                </a:solidFill>
                <a:latin typeface="Poppins"/>
                <a:cs typeface="Poppins"/>
              </a:rPr>
              <a:t>2022 Council adopted the Uluru Statement From The Heart and all its principles </a:t>
            </a:r>
          </a:p>
          <a:p>
            <a:pPr marL="742950" lvl="1" indent="-228600">
              <a:lnSpc>
                <a:spcPct val="90000"/>
              </a:lnSpc>
              <a:spcAft>
                <a:spcPts val="600"/>
              </a:spcAft>
              <a:buFont typeface="Arial" panose="020B0604020202020204" pitchFamily="34" charset="0"/>
              <a:buChar char="•"/>
            </a:pPr>
            <a:r>
              <a:rPr lang="en-US" sz="1600" dirty="0">
                <a:solidFill>
                  <a:schemeClr val="tx2"/>
                </a:solidFill>
                <a:latin typeface="Poppins" pitchFamily="2" charset="77"/>
                <a:cs typeface="Poppins" pitchFamily="2" charset="77"/>
              </a:rPr>
              <a:t>Voice </a:t>
            </a:r>
          </a:p>
          <a:p>
            <a:pPr marL="742950" lvl="1" indent="-228600">
              <a:lnSpc>
                <a:spcPct val="90000"/>
              </a:lnSpc>
              <a:spcAft>
                <a:spcPts val="600"/>
              </a:spcAft>
              <a:buFont typeface="Arial" panose="020B0604020202020204" pitchFamily="34" charset="0"/>
              <a:buChar char="•"/>
            </a:pPr>
            <a:r>
              <a:rPr lang="en-US" sz="1600" dirty="0">
                <a:solidFill>
                  <a:schemeClr val="tx2"/>
                </a:solidFill>
                <a:latin typeface="Poppins" pitchFamily="2" charset="77"/>
                <a:cs typeface="Poppins" pitchFamily="2" charset="77"/>
              </a:rPr>
              <a:t>Treaty </a:t>
            </a:r>
          </a:p>
          <a:p>
            <a:pPr marL="742950" lvl="1" indent="-228600">
              <a:lnSpc>
                <a:spcPct val="90000"/>
              </a:lnSpc>
              <a:spcAft>
                <a:spcPts val="600"/>
              </a:spcAft>
              <a:buFont typeface="Arial" panose="020B0604020202020204" pitchFamily="34" charset="0"/>
              <a:buChar char="•"/>
            </a:pPr>
            <a:r>
              <a:rPr lang="en-US" sz="1600" dirty="0">
                <a:solidFill>
                  <a:schemeClr val="tx2"/>
                </a:solidFill>
                <a:latin typeface="Poppins" pitchFamily="2" charset="77"/>
                <a:cs typeface="Poppins" pitchFamily="2" charset="77"/>
              </a:rPr>
              <a:t>Truth </a:t>
            </a:r>
            <a:br>
              <a:rPr lang="en-US" sz="600" dirty="0">
                <a:solidFill>
                  <a:schemeClr val="tx2"/>
                </a:solidFill>
                <a:latin typeface="Poppins" pitchFamily="2" charset="77"/>
                <a:cs typeface="Poppins" pitchFamily="2" charset="77"/>
              </a:rPr>
            </a:br>
            <a:endParaRPr lang="en-US" sz="600" dirty="0">
              <a:solidFill>
                <a:schemeClr val="tx2"/>
              </a:solidFill>
              <a:latin typeface="Poppins" pitchFamily="2" charset="77"/>
              <a:cs typeface="Poppins" pitchFamily="2" charset="77"/>
            </a:endParaRPr>
          </a:p>
          <a:p>
            <a:pPr marL="285750" indent="-228600">
              <a:lnSpc>
                <a:spcPct val="90000"/>
              </a:lnSpc>
              <a:spcAft>
                <a:spcPts val="600"/>
              </a:spcAft>
              <a:buFont typeface="Arial" panose="020B0604020202020204" pitchFamily="34" charset="0"/>
              <a:buChar char="•"/>
            </a:pPr>
            <a:r>
              <a:rPr lang="en-US" sz="1600" dirty="0">
                <a:solidFill>
                  <a:schemeClr val="tx2"/>
                </a:solidFill>
                <a:latin typeface="Poppins" pitchFamily="2" charset="77"/>
                <a:cs typeface="Poppins" pitchFamily="2" charset="77"/>
              </a:rPr>
              <a:t>It was an invitation from Aboriginal &amp; Torres Strait Islander peoples to all Australians to walk together and build a better future </a:t>
            </a:r>
          </a:p>
          <a:p>
            <a:pPr marL="285750" indent="-228600">
              <a:lnSpc>
                <a:spcPct val="90000"/>
              </a:lnSpc>
              <a:spcAft>
                <a:spcPts val="600"/>
              </a:spcAft>
              <a:buFont typeface="Arial" panose="020B0604020202020204" pitchFamily="34" charset="0"/>
              <a:buChar char="•"/>
            </a:pPr>
            <a:r>
              <a:rPr lang="en-US" sz="1600" dirty="0">
                <a:solidFill>
                  <a:schemeClr val="tx2"/>
                </a:solidFill>
                <a:latin typeface="Poppins" pitchFamily="2" charset="77"/>
                <a:cs typeface="Poppins" pitchFamily="2" charset="77"/>
              </a:rPr>
              <a:t>Council did ‘Walk Together Training’ for over 1,100 residents </a:t>
            </a:r>
          </a:p>
          <a:p>
            <a:pPr marL="285750" indent="-228600">
              <a:lnSpc>
                <a:spcPct val="90000"/>
              </a:lnSpc>
              <a:spcAft>
                <a:spcPts val="600"/>
              </a:spcAft>
              <a:buFont typeface="Arial" panose="020B0604020202020204" pitchFamily="34" charset="0"/>
              <a:buChar char="•"/>
            </a:pPr>
            <a:r>
              <a:rPr lang="en-US" sz="1600" dirty="0">
                <a:solidFill>
                  <a:schemeClr val="tx2"/>
                </a:solidFill>
                <a:latin typeface="Poppins" pitchFamily="2" charset="77"/>
                <a:cs typeface="Poppins" pitchFamily="2" charset="77"/>
              </a:rPr>
              <a:t>Referendum was held October 2023 to give a ‘Voice in Parliament’</a:t>
            </a:r>
          </a:p>
          <a:p>
            <a:pPr marL="285750" indent="-228600">
              <a:lnSpc>
                <a:spcPct val="90000"/>
              </a:lnSpc>
              <a:spcAft>
                <a:spcPts val="600"/>
              </a:spcAft>
              <a:buFont typeface="Arial" panose="020B0604020202020204" pitchFamily="34" charset="0"/>
              <a:buChar char="•"/>
            </a:pPr>
            <a:r>
              <a:rPr lang="en-US" sz="1600" dirty="0">
                <a:solidFill>
                  <a:schemeClr val="tx2"/>
                </a:solidFill>
                <a:latin typeface="Poppins" pitchFamily="2" charset="77"/>
                <a:cs typeface="Poppins" pitchFamily="2" charset="77"/>
              </a:rPr>
              <a:t>Failed Referendum 60.6% Australians voting NO </a:t>
            </a:r>
          </a:p>
          <a:p>
            <a:pPr marL="285750" indent="-228600">
              <a:lnSpc>
                <a:spcPct val="90000"/>
              </a:lnSpc>
              <a:spcAft>
                <a:spcPts val="600"/>
              </a:spcAft>
              <a:buFont typeface="Arial" panose="020B0604020202020204" pitchFamily="34" charset="0"/>
              <a:buChar char="•"/>
            </a:pPr>
            <a:r>
              <a:rPr lang="en-US" sz="1600" dirty="0">
                <a:solidFill>
                  <a:schemeClr val="tx2"/>
                </a:solidFill>
                <a:latin typeface="Poppins"/>
                <a:cs typeface="Poppins"/>
              </a:rPr>
              <a:t>Inner West, however had the highest Yes vote in NSW </a:t>
            </a:r>
          </a:p>
        </p:txBody>
      </p:sp>
    </p:spTree>
    <p:extLst>
      <p:ext uri="{BB962C8B-B14F-4D97-AF65-F5344CB8AC3E}">
        <p14:creationId xmlns:p14="http://schemas.microsoft.com/office/powerpoint/2010/main" val="3899655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84BE9D-9BE9-F595-8186-DAC32A5AB197}"/>
              </a:ext>
            </a:extLst>
          </p:cNvPr>
          <p:cNvSpPr/>
          <p:nvPr/>
        </p:nvSpPr>
        <p:spPr>
          <a:xfrm flipH="1">
            <a:off x="0" y="0"/>
            <a:ext cx="6143328"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5202F3B-F6C2-A5DC-E1BF-8043F0EDD72E}"/>
              </a:ext>
            </a:extLst>
          </p:cNvPr>
          <p:cNvSpPr/>
          <p:nvPr/>
        </p:nvSpPr>
        <p:spPr>
          <a:xfrm flipH="1">
            <a:off x="6096000" y="0"/>
            <a:ext cx="6096000" cy="6858000"/>
          </a:xfrm>
          <a:prstGeom prst="rect">
            <a:avLst/>
          </a:prstGeom>
          <a:solidFill>
            <a:srgbClr val="D3B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D3B997"/>
                </a:solidFill>
              </a:rPr>
              <a:t>Z</a:t>
            </a:r>
          </a:p>
        </p:txBody>
      </p:sp>
      <p:pic>
        <p:nvPicPr>
          <p:cNvPr id="6" name="Picture 5" descr="A close up of a logo&#10;&#10;AI-generated content may be incorrect.">
            <a:extLst>
              <a:ext uri="{FF2B5EF4-FFF2-40B4-BE49-F238E27FC236}">
                <a16:creationId xmlns:a16="http://schemas.microsoft.com/office/drawing/2014/main" id="{9DE9968E-E186-4F05-61EE-874526C52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
        <p:nvSpPr>
          <p:cNvPr id="7" name="TextBox 6">
            <a:extLst>
              <a:ext uri="{FF2B5EF4-FFF2-40B4-BE49-F238E27FC236}">
                <a16:creationId xmlns:a16="http://schemas.microsoft.com/office/drawing/2014/main" id="{6AF39064-87A0-5BF8-1D22-B09AB9D051C3}"/>
              </a:ext>
            </a:extLst>
          </p:cNvPr>
          <p:cNvSpPr txBox="1"/>
          <p:nvPr/>
        </p:nvSpPr>
        <p:spPr>
          <a:xfrm>
            <a:off x="412702" y="479118"/>
            <a:ext cx="4469014" cy="184661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800" dirty="0">
                <a:latin typeface="Poppins Medium" pitchFamily="2" charset="77"/>
                <a:ea typeface="+mj-ea"/>
                <a:cs typeface="Poppins Medium" pitchFamily="2" charset="77"/>
              </a:rPr>
              <a:t>Self-determination, Autonomy, Resilience and Advocacy  </a:t>
            </a:r>
          </a:p>
        </p:txBody>
      </p:sp>
      <p:sp>
        <p:nvSpPr>
          <p:cNvPr id="8" name="TextBox 7">
            <a:extLst>
              <a:ext uri="{FF2B5EF4-FFF2-40B4-BE49-F238E27FC236}">
                <a16:creationId xmlns:a16="http://schemas.microsoft.com/office/drawing/2014/main" id="{5FAE2E0F-CEA8-35DB-7320-080D27B4E32C}"/>
              </a:ext>
            </a:extLst>
          </p:cNvPr>
          <p:cNvSpPr txBox="1"/>
          <p:nvPr/>
        </p:nvSpPr>
        <p:spPr>
          <a:xfrm>
            <a:off x="427450" y="1936568"/>
            <a:ext cx="5047193" cy="4386190"/>
          </a:xfrm>
          <a:prstGeom prst="rect">
            <a:avLst/>
          </a:prstGeom>
        </p:spPr>
        <p:txBody>
          <a:bodyPr vert="horz" lIns="91440" tIns="45720" rIns="91440" bIns="45720" rtlCol="0">
            <a:noAutofit/>
          </a:bodyPr>
          <a:lstStyle/>
          <a:p>
            <a:pPr>
              <a:lnSpc>
                <a:spcPct val="90000"/>
              </a:lnSpc>
              <a:spcAft>
                <a:spcPts val="600"/>
              </a:spcAft>
            </a:pPr>
            <a:r>
              <a:rPr lang="en-US" sz="1400" dirty="0">
                <a:latin typeface="Poppins" pitchFamily="2" charset="77"/>
                <a:cs typeface="Poppins" pitchFamily="2" charset="77"/>
              </a:rPr>
              <a:t>Aboriginal &amp; Torres Strait Islander peoples suffered injustice since European settlement, however, have demonstrated resilience and autonomy</a:t>
            </a:r>
            <a:endParaRPr lang="en-US" sz="600" dirty="0">
              <a:latin typeface="Poppins" pitchFamily="2" charset="77"/>
              <a:cs typeface="Poppins" pitchFamily="2" charset="77"/>
            </a:endParaRPr>
          </a:p>
          <a:p>
            <a:pPr>
              <a:lnSpc>
                <a:spcPct val="90000"/>
              </a:lnSpc>
              <a:spcAft>
                <a:spcPts val="600"/>
              </a:spcAft>
            </a:pPr>
            <a:endParaRPr lang="en-US" sz="600" dirty="0">
              <a:latin typeface="Poppins" pitchFamily="2" charset="77"/>
              <a:cs typeface="Poppins" pitchFamily="2" charset="77"/>
            </a:endParaRPr>
          </a:p>
          <a:p>
            <a:pPr>
              <a:lnSpc>
                <a:spcPct val="90000"/>
              </a:lnSpc>
              <a:spcAft>
                <a:spcPts val="600"/>
              </a:spcAft>
            </a:pPr>
            <a:r>
              <a:rPr lang="en-US" sz="1400" dirty="0">
                <a:latin typeface="Poppins" pitchFamily="2" charset="77"/>
                <a:cs typeface="Poppins" pitchFamily="2" charset="77"/>
              </a:rPr>
              <a:t>For Council it is important to:</a:t>
            </a:r>
          </a:p>
          <a:p>
            <a:pPr marL="285750" indent="-285750">
              <a:lnSpc>
                <a:spcPct val="90000"/>
              </a:lnSpc>
              <a:spcAft>
                <a:spcPts val="600"/>
              </a:spcAft>
              <a:buFont typeface="Arial" panose="020B0604020202020204" pitchFamily="34" charset="0"/>
              <a:buChar char="•"/>
            </a:pPr>
            <a:r>
              <a:rPr lang="en-US" sz="1400" dirty="0" err="1">
                <a:latin typeface="Poppins" pitchFamily="2" charset="77"/>
                <a:cs typeface="Poppins" pitchFamily="2" charset="77"/>
              </a:rPr>
              <a:t>Recognise</a:t>
            </a:r>
            <a:r>
              <a:rPr lang="en-US" sz="1400" dirty="0">
                <a:latin typeface="Poppins" pitchFamily="2" charset="77"/>
                <a:cs typeface="Poppins" pitchFamily="2" charset="77"/>
              </a:rPr>
              <a:t> efforts of all residents within the LGA in expanding networks and advocating for building relationships with Aboriginal &amp; Torres Strait Islander peoples, communities, services and corporations</a:t>
            </a:r>
          </a:p>
          <a:p>
            <a:pPr marL="285750" indent="-285750">
              <a:lnSpc>
                <a:spcPct val="90000"/>
              </a:lnSpc>
              <a:spcAft>
                <a:spcPts val="600"/>
              </a:spcAft>
              <a:buFont typeface="Arial" panose="020B0604020202020204" pitchFamily="34" charset="0"/>
              <a:buChar char="•"/>
            </a:pPr>
            <a:r>
              <a:rPr lang="en-US" sz="1400" dirty="0">
                <a:latin typeface="Poppins" pitchFamily="2" charset="77"/>
                <a:cs typeface="Poppins" pitchFamily="2" charset="77"/>
              </a:rPr>
              <a:t>Refine our practices and protocols for working with Aboriginal &amp; Torres Strait Islander peoples</a:t>
            </a:r>
          </a:p>
          <a:p>
            <a:pPr marL="285750" indent="-285750">
              <a:lnSpc>
                <a:spcPct val="90000"/>
              </a:lnSpc>
              <a:spcAft>
                <a:spcPts val="600"/>
              </a:spcAft>
              <a:buFont typeface="Arial" panose="020B0604020202020204" pitchFamily="34" charset="0"/>
              <a:buChar char="•"/>
            </a:pPr>
            <a:r>
              <a:rPr lang="en-US" sz="1400" dirty="0">
                <a:latin typeface="Poppins" pitchFamily="2" charset="77"/>
                <a:cs typeface="Poppins" pitchFamily="2" charset="77"/>
              </a:rPr>
              <a:t>Promote leadership and participation of Aboriginal &amp; Torres Strait Islander celebrations, programs and events</a:t>
            </a:r>
          </a:p>
          <a:p>
            <a:pPr marL="285750" indent="-285750">
              <a:lnSpc>
                <a:spcPct val="90000"/>
              </a:lnSpc>
              <a:spcAft>
                <a:spcPts val="600"/>
              </a:spcAft>
              <a:buFont typeface="Arial" panose="020B0604020202020204" pitchFamily="34" charset="0"/>
              <a:buChar char="•"/>
            </a:pPr>
            <a:r>
              <a:rPr lang="en-US" sz="1400" dirty="0">
                <a:latin typeface="Poppins" pitchFamily="2" charset="77"/>
                <a:cs typeface="Poppins" pitchFamily="2" charset="77"/>
              </a:rPr>
              <a:t>Increase employment with equal participation and retention of not only staff but also community groups and </a:t>
            </a:r>
            <a:r>
              <a:rPr lang="en-US" sz="1400" dirty="0" err="1">
                <a:latin typeface="Poppins" pitchFamily="2" charset="77"/>
                <a:cs typeface="Poppins" pitchFamily="2" charset="77"/>
              </a:rPr>
              <a:t>organisations</a:t>
            </a:r>
            <a:endParaRPr lang="en-US" sz="1400" dirty="0">
              <a:latin typeface="Poppins" pitchFamily="2" charset="77"/>
              <a:cs typeface="Poppins" pitchFamily="2" charset="77"/>
            </a:endParaRPr>
          </a:p>
        </p:txBody>
      </p:sp>
      <p:pic>
        <p:nvPicPr>
          <p:cNvPr id="9" name="Picture 8" descr="A yellow and black map with text&#10;&#10;AI-generated content may be incorrect.">
            <a:extLst>
              <a:ext uri="{FF2B5EF4-FFF2-40B4-BE49-F238E27FC236}">
                <a16:creationId xmlns:a16="http://schemas.microsoft.com/office/drawing/2014/main" id="{EA49F14E-923C-70F1-EF00-DD96AFD4504A}"/>
              </a:ext>
            </a:extLst>
          </p:cNvPr>
          <p:cNvPicPr>
            <a:picLocks noChangeAspect="1"/>
          </p:cNvPicPr>
          <p:nvPr/>
        </p:nvPicPr>
        <p:blipFill>
          <a:blip r:embed="rId3">
            <a:extLst>
              <a:ext uri="{28A0092B-C50C-407E-A947-70E740481C1C}">
                <a14:useLocalDpi xmlns:a14="http://schemas.microsoft.com/office/drawing/2010/main" val="0"/>
              </a:ext>
            </a:extLst>
          </a:blip>
          <a:srcRect t="10888" b="19190"/>
          <a:stretch/>
        </p:blipFill>
        <p:spPr>
          <a:xfrm>
            <a:off x="8541322" y="3174080"/>
            <a:ext cx="3099816" cy="2080755"/>
          </a:xfrm>
          <a:prstGeom prst="rect">
            <a:avLst/>
          </a:prstGeom>
          <a:ln w="76200">
            <a:solidFill>
              <a:schemeClr val="bg1"/>
            </a:solidFill>
          </a:ln>
        </p:spPr>
      </p:pic>
      <p:pic>
        <p:nvPicPr>
          <p:cNvPr id="10" name="Picture 9" descr="A blue background with white letters and numbers&#10;&#10;AI-generated content may be incorrect.">
            <a:extLst>
              <a:ext uri="{FF2B5EF4-FFF2-40B4-BE49-F238E27FC236}">
                <a16:creationId xmlns:a16="http://schemas.microsoft.com/office/drawing/2014/main" id="{11183B0F-5C3E-7C06-2CC7-D9E8922C8F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7005">
            <a:off x="6708902" y="5029007"/>
            <a:ext cx="3099816" cy="1115933"/>
          </a:xfrm>
          <a:prstGeom prst="rect">
            <a:avLst/>
          </a:prstGeom>
          <a:ln w="76200">
            <a:solidFill>
              <a:schemeClr val="bg1"/>
            </a:solidFill>
          </a:ln>
        </p:spPr>
      </p:pic>
      <p:pic>
        <p:nvPicPr>
          <p:cNvPr id="11" name="Picture 10" descr="A sign with text on it&#10;&#10;AI-generated content may be incorrect.">
            <a:extLst>
              <a:ext uri="{FF2B5EF4-FFF2-40B4-BE49-F238E27FC236}">
                <a16:creationId xmlns:a16="http://schemas.microsoft.com/office/drawing/2014/main" id="{CF0C516D-44CE-B163-D25A-7EBDB2BCB4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93918">
            <a:off x="6727190" y="622427"/>
            <a:ext cx="3453472" cy="2805945"/>
          </a:xfrm>
          <a:prstGeom prst="rect">
            <a:avLst/>
          </a:prstGeom>
          <a:ln w="76200">
            <a:solidFill>
              <a:schemeClr val="bg1"/>
            </a:solidFill>
          </a:ln>
        </p:spPr>
      </p:pic>
      <p:sp>
        <p:nvSpPr>
          <p:cNvPr id="12" name="TextBox 11">
            <a:extLst>
              <a:ext uri="{FF2B5EF4-FFF2-40B4-BE49-F238E27FC236}">
                <a16:creationId xmlns:a16="http://schemas.microsoft.com/office/drawing/2014/main" id="{9675F6AF-1CE7-8C46-4FC9-C84E5369033D}"/>
              </a:ext>
            </a:extLst>
          </p:cNvPr>
          <p:cNvSpPr txBox="1"/>
          <p:nvPr/>
        </p:nvSpPr>
        <p:spPr>
          <a:xfrm>
            <a:off x="10280794" y="482074"/>
            <a:ext cx="1442640" cy="646331"/>
          </a:xfrm>
          <a:prstGeom prst="rect">
            <a:avLst/>
          </a:prstGeom>
          <a:noFill/>
        </p:spPr>
        <p:txBody>
          <a:bodyPr wrap="square" rtlCol="0">
            <a:spAutoFit/>
          </a:bodyPr>
          <a:lstStyle/>
          <a:p>
            <a:r>
              <a:rPr lang="en-US" sz="900" dirty="0">
                <a:latin typeface="Poppins" pitchFamily="2" charset="77"/>
                <a:cs typeface="Poppins" pitchFamily="2" charset="77"/>
              </a:rPr>
              <a:t>Street Signs developed as part of #RacismNotWelcome campaign </a:t>
            </a:r>
            <a:endParaRPr lang="en-AU" sz="900" dirty="0">
              <a:latin typeface="Poppins" pitchFamily="2" charset="77"/>
              <a:cs typeface="Poppins" pitchFamily="2" charset="77"/>
            </a:endParaRPr>
          </a:p>
        </p:txBody>
      </p:sp>
      <p:sp>
        <p:nvSpPr>
          <p:cNvPr id="13" name="TextBox 12">
            <a:extLst>
              <a:ext uri="{FF2B5EF4-FFF2-40B4-BE49-F238E27FC236}">
                <a16:creationId xmlns:a16="http://schemas.microsoft.com/office/drawing/2014/main" id="{4A87EB80-E041-471B-4B0E-E948BE8D3163}"/>
              </a:ext>
            </a:extLst>
          </p:cNvPr>
          <p:cNvSpPr txBox="1"/>
          <p:nvPr/>
        </p:nvSpPr>
        <p:spPr>
          <a:xfrm>
            <a:off x="9893808" y="5359806"/>
            <a:ext cx="1747330" cy="369332"/>
          </a:xfrm>
          <a:prstGeom prst="rect">
            <a:avLst/>
          </a:prstGeom>
          <a:noFill/>
        </p:spPr>
        <p:txBody>
          <a:bodyPr wrap="square" rtlCol="0">
            <a:spAutoFit/>
          </a:bodyPr>
          <a:lstStyle/>
          <a:p>
            <a:r>
              <a:rPr lang="en-US" sz="900" dirty="0"/>
              <a:t>Human Rights Commission sticker 2014</a:t>
            </a:r>
            <a:endParaRPr lang="en-AU" sz="900" dirty="0"/>
          </a:p>
        </p:txBody>
      </p:sp>
      <p:sp>
        <p:nvSpPr>
          <p:cNvPr id="14" name="TextBox 13">
            <a:extLst>
              <a:ext uri="{FF2B5EF4-FFF2-40B4-BE49-F238E27FC236}">
                <a16:creationId xmlns:a16="http://schemas.microsoft.com/office/drawing/2014/main" id="{267AEF33-2C77-6341-1778-FF071AF3C9AF}"/>
              </a:ext>
            </a:extLst>
          </p:cNvPr>
          <p:cNvSpPr txBox="1"/>
          <p:nvPr/>
        </p:nvSpPr>
        <p:spPr>
          <a:xfrm>
            <a:off x="6545200" y="6233214"/>
            <a:ext cx="1322876" cy="230832"/>
          </a:xfrm>
          <a:prstGeom prst="rect">
            <a:avLst/>
          </a:prstGeom>
          <a:noFill/>
        </p:spPr>
        <p:txBody>
          <a:bodyPr wrap="square" rtlCol="0">
            <a:spAutoFit/>
          </a:bodyPr>
          <a:lstStyle/>
          <a:p>
            <a:r>
              <a:rPr lang="en-US" sz="900" dirty="0"/>
              <a:t>IWC Policy Document  </a:t>
            </a:r>
            <a:endParaRPr lang="en-AU" sz="900" dirty="0"/>
          </a:p>
        </p:txBody>
      </p:sp>
    </p:spTree>
    <p:extLst>
      <p:ext uri="{BB962C8B-B14F-4D97-AF65-F5344CB8AC3E}">
        <p14:creationId xmlns:p14="http://schemas.microsoft.com/office/powerpoint/2010/main" val="597749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C2DF22-E950-2D19-7DE9-9BC8F14AB5AD}"/>
              </a:ext>
            </a:extLst>
          </p:cNvPr>
          <p:cNvSpPr/>
          <p:nvPr/>
        </p:nvSpPr>
        <p:spPr>
          <a:xfrm flipH="1">
            <a:off x="0" y="0"/>
            <a:ext cx="6143328"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294AB5D-59B4-F55C-5B24-A473A463D7CD}"/>
              </a:ext>
            </a:extLst>
          </p:cNvPr>
          <p:cNvSpPr/>
          <p:nvPr/>
        </p:nvSpPr>
        <p:spPr>
          <a:xfrm flipH="1">
            <a:off x="6096000" y="0"/>
            <a:ext cx="6096000" cy="6858000"/>
          </a:xfrm>
          <a:prstGeom prst="rect">
            <a:avLst/>
          </a:prstGeom>
          <a:solidFill>
            <a:srgbClr val="D3B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D3B997"/>
                </a:solidFill>
              </a:rPr>
              <a:t>Z</a:t>
            </a:r>
          </a:p>
        </p:txBody>
      </p:sp>
      <p:pic>
        <p:nvPicPr>
          <p:cNvPr id="14" name="Picture 13" descr="A close up of a logo&#10;&#10;AI-generated content may be incorrect.">
            <a:extLst>
              <a:ext uri="{FF2B5EF4-FFF2-40B4-BE49-F238E27FC236}">
                <a16:creationId xmlns:a16="http://schemas.microsoft.com/office/drawing/2014/main" id="{AAB170DD-F045-DBBA-4C5B-2AE7165A1B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pic>
        <p:nvPicPr>
          <p:cNvPr id="15" name="Picture 14" descr="A shadow of a person in different colors&#10;&#10;AI-generated content may be incorrect.">
            <a:extLst>
              <a:ext uri="{FF2B5EF4-FFF2-40B4-BE49-F238E27FC236}">
                <a16:creationId xmlns:a16="http://schemas.microsoft.com/office/drawing/2014/main" id="{E38D2153-B0D7-5A92-FC6F-1F4DBCAC1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5750" y="5438578"/>
            <a:ext cx="2911021" cy="943171"/>
          </a:xfrm>
          <a:prstGeom prst="rect">
            <a:avLst/>
          </a:prstGeom>
        </p:spPr>
      </p:pic>
      <p:sp>
        <p:nvSpPr>
          <p:cNvPr id="16" name="TextBox 15">
            <a:extLst>
              <a:ext uri="{FF2B5EF4-FFF2-40B4-BE49-F238E27FC236}">
                <a16:creationId xmlns:a16="http://schemas.microsoft.com/office/drawing/2014/main" id="{1BD6D0C2-372F-042E-A265-794D21D210B9}"/>
              </a:ext>
            </a:extLst>
          </p:cNvPr>
          <p:cNvSpPr txBox="1"/>
          <p:nvPr/>
        </p:nvSpPr>
        <p:spPr>
          <a:xfrm>
            <a:off x="412873" y="450984"/>
            <a:ext cx="4380525" cy="1815882"/>
          </a:xfrm>
          <a:prstGeom prst="rect">
            <a:avLst/>
          </a:prstGeom>
          <a:noFill/>
        </p:spPr>
        <p:txBody>
          <a:bodyPr wrap="square" rtlCol="0">
            <a:spAutoFit/>
          </a:bodyPr>
          <a:lstStyle/>
          <a:p>
            <a:r>
              <a:rPr lang="en-US" sz="2800" dirty="0">
                <a:latin typeface="Poppins Medium" pitchFamily="2" charset="77"/>
                <a:cs typeface="Poppins Medium" pitchFamily="2" charset="77"/>
              </a:rPr>
              <a:t>Significant Dates for Aboriginal and Torres Strait Islander Peoples in your Local Area </a:t>
            </a:r>
            <a:endParaRPr lang="en-AU" sz="2800" dirty="0">
              <a:latin typeface="Poppins Medium" pitchFamily="2" charset="77"/>
              <a:cs typeface="Poppins Medium" pitchFamily="2" charset="77"/>
            </a:endParaRPr>
          </a:p>
        </p:txBody>
      </p:sp>
      <p:pic>
        <p:nvPicPr>
          <p:cNvPr id="17" name="Picture 16" descr="A group of people holding signs&#10;&#10;AI-generated content may be incorrect.">
            <a:extLst>
              <a:ext uri="{FF2B5EF4-FFF2-40B4-BE49-F238E27FC236}">
                <a16:creationId xmlns:a16="http://schemas.microsoft.com/office/drawing/2014/main" id="{72491DB1-B30C-9EE5-565E-15BFE7D428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888" y="2405716"/>
            <a:ext cx="1194053" cy="838325"/>
          </a:xfrm>
          <a:prstGeom prst="rect">
            <a:avLst/>
          </a:prstGeom>
        </p:spPr>
      </p:pic>
      <p:sp>
        <p:nvSpPr>
          <p:cNvPr id="18" name="TextBox 17">
            <a:extLst>
              <a:ext uri="{FF2B5EF4-FFF2-40B4-BE49-F238E27FC236}">
                <a16:creationId xmlns:a16="http://schemas.microsoft.com/office/drawing/2014/main" id="{726CF2A2-E7A3-3432-0B92-0D7259B458D0}"/>
              </a:ext>
            </a:extLst>
          </p:cNvPr>
          <p:cNvSpPr txBox="1"/>
          <p:nvPr/>
        </p:nvSpPr>
        <p:spPr>
          <a:xfrm>
            <a:off x="1700466" y="2481427"/>
            <a:ext cx="3877373" cy="477054"/>
          </a:xfrm>
          <a:prstGeom prst="rect">
            <a:avLst/>
          </a:prstGeom>
          <a:noFill/>
        </p:spPr>
        <p:txBody>
          <a:bodyPr wrap="square" rtlCol="0">
            <a:spAutoFit/>
          </a:bodyPr>
          <a:lstStyle/>
          <a:p>
            <a:r>
              <a:rPr lang="en-US" sz="1500" dirty="0">
                <a:latin typeface="Poppins" pitchFamily="2" charset="77"/>
                <a:cs typeface="Poppins" pitchFamily="2" charset="77"/>
              </a:rPr>
              <a:t>1938 January 26 – Day of Mourning </a:t>
            </a:r>
          </a:p>
          <a:p>
            <a:r>
              <a:rPr lang="en-US" sz="900" dirty="0">
                <a:latin typeface="Poppins" pitchFamily="2" charset="77"/>
                <a:cs typeface="Poppins" pitchFamily="2" charset="77"/>
              </a:rPr>
              <a:t>For more information, please see Aboriginal Identities Site Study </a:t>
            </a:r>
            <a:endParaRPr lang="en-AU" sz="900" dirty="0">
              <a:latin typeface="Poppins" pitchFamily="2" charset="77"/>
              <a:cs typeface="Poppins" pitchFamily="2" charset="77"/>
            </a:endParaRPr>
          </a:p>
        </p:txBody>
      </p:sp>
      <p:sp>
        <p:nvSpPr>
          <p:cNvPr id="19" name="TextBox 18">
            <a:extLst>
              <a:ext uri="{FF2B5EF4-FFF2-40B4-BE49-F238E27FC236}">
                <a16:creationId xmlns:a16="http://schemas.microsoft.com/office/drawing/2014/main" id="{DB9DCD85-51A8-D9D6-C5B6-F64E038E7B0D}"/>
              </a:ext>
            </a:extLst>
          </p:cNvPr>
          <p:cNvSpPr txBox="1"/>
          <p:nvPr/>
        </p:nvSpPr>
        <p:spPr>
          <a:xfrm>
            <a:off x="6559548" y="4396457"/>
            <a:ext cx="5719186" cy="461665"/>
          </a:xfrm>
          <a:prstGeom prst="rect">
            <a:avLst/>
          </a:prstGeom>
          <a:noFill/>
        </p:spPr>
        <p:txBody>
          <a:bodyPr wrap="square" rtlCol="0">
            <a:spAutoFit/>
          </a:bodyPr>
          <a:lstStyle/>
          <a:p>
            <a:r>
              <a:rPr lang="en-US" sz="1200" dirty="0">
                <a:latin typeface="Poppins" pitchFamily="2" charset="77"/>
                <a:cs typeface="Poppins" pitchFamily="2" charset="77"/>
              </a:rPr>
              <a:t>For more information on the following dates please view Self-Determination &amp; Autonomy PowerPoint </a:t>
            </a:r>
            <a:endParaRPr lang="en-AU" sz="1200" dirty="0">
              <a:latin typeface="Poppins" pitchFamily="2" charset="77"/>
              <a:cs typeface="Poppins" pitchFamily="2" charset="77"/>
            </a:endParaRPr>
          </a:p>
        </p:txBody>
      </p:sp>
      <p:pic>
        <p:nvPicPr>
          <p:cNvPr id="20" name="Picture 19" descr="A group of people posing for a photo&#10;&#10;AI-generated content may be incorrect.">
            <a:extLst>
              <a:ext uri="{FF2B5EF4-FFF2-40B4-BE49-F238E27FC236}">
                <a16:creationId xmlns:a16="http://schemas.microsoft.com/office/drawing/2014/main" id="{647C9290-6FDC-C4BD-B889-F9802BCEB3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938" y="3514690"/>
            <a:ext cx="1170152" cy="756211"/>
          </a:xfrm>
          <a:prstGeom prst="rect">
            <a:avLst/>
          </a:prstGeom>
        </p:spPr>
      </p:pic>
      <p:pic>
        <p:nvPicPr>
          <p:cNvPr id="21" name="Picture 20" descr="A painting of a person and a child&#10;&#10;AI-generated content may be incorrect.">
            <a:extLst>
              <a:ext uri="{FF2B5EF4-FFF2-40B4-BE49-F238E27FC236}">
                <a16:creationId xmlns:a16="http://schemas.microsoft.com/office/drawing/2014/main" id="{C774BD90-1B0B-6781-2CDC-9209F6D2CA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5750" y="2782712"/>
            <a:ext cx="1136650" cy="636524"/>
          </a:xfrm>
          <a:prstGeom prst="rect">
            <a:avLst/>
          </a:prstGeom>
        </p:spPr>
      </p:pic>
      <p:pic>
        <p:nvPicPr>
          <p:cNvPr id="22" name="Picture 21" descr="A close-up of a baby&#10;&#10;AI-generated content may be incorrect.">
            <a:extLst>
              <a:ext uri="{FF2B5EF4-FFF2-40B4-BE49-F238E27FC236}">
                <a16:creationId xmlns:a16="http://schemas.microsoft.com/office/drawing/2014/main" id="{DE84D929-333B-77C9-E524-FDB94D44CB3A}"/>
              </a:ext>
            </a:extLst>
          </p:cNvPr>
          <p:cNvPicPr>
            <a:picLocks noChangeAspect="1"/>
          </p:cNvPicPr>
          <p:nvPr/>
        </p:nvPicPr>
        <p:blipFill>
          <a:blip r:embed="rId7">
            <a:extLst>
              <a:ext uri="{28A0092B-C50C-407E-A947-70E740481C1C}">
                <a14:useLocalDpi xmlns:a14="http://schemas.microsoft.com/office/drawing/2010/main" val="0"/>
              </a:ext>
            </a:extLst>
          </a:blip>
          <a:srcRect r="2600" b="6887"/>
          <a:stretch/>
        </p:blipFill>
        <p:spPr>
          <a:xfrm>
            <a:off x="6635750" y="549275"/>
            <a:ext cx="984250" cy="1582721"/>
          </a:xfrm>
          <a:prstGeom prst="rect">
            <a:avLst/>
          </a:prstGeom>
        </p:spPr>
      </p:pic>
      <p:pic>
        <p:nvPicPr>
          <p:cNvPr id="23" name="Picture 22" descr="A map of the ocean&#10;&#10;AI-generated content may be incorrect.">
            <a:extLst>
              <a:ext uri="{FF2B5EF4-FFF2-40B4-BE49-F238E27FC236}">
                <a16:creationId xmlns:a16="http://schemas.microsoft.com/office/drawing/2014/main" id="{954E4262-3096-4177-9C94-851485AE816F}"/>
              </a:ext>
            </a:extLst>
          </p:cNvPr>
          <p:cNvPicPr>
            <a:picLocks noChangeAspect="1"/>
          </p:cNvPicPr>
          <p:nvPr/>
        </p:nvPicPr>
        <p:blipFill>
          <a:blip r:embed="rId8">
            <a:extLst>
              <a:ext uri="{28A0092B-C50C-407E-A947-70E740481C1C}">
                <a14:useLocalDpi xmlns:a14="http://schemas.microsoft.com/office/drawing/2010/main" val="0"/>
              </a:ext>
            </a:extLst>
          </a:blip>
          <a:srcRect b="3123"/>
          <a:stretch/>
        </p:blipFill>
        <p:spPr>
          <a:xfrm>
            <a:off x="515939" y="4549603"/>
            <a:ext cx="1186380" cy="983566"/>
          </a:xfrm>
          <a:prstGeom prst="rect">
            <a:avLst/>
          </a:prstGeom>
        </p:spPr>
      </p:pic>
      <p:sp>
        <p:nvSpPr>
          <p:cNvPr id="24" name="TextBox 23">
            <a:extLst>
              <a:ext uri="{FF2B5EF4-FFF2-40B4-BE49-F238E27FC236}">
                <a16:creationId xmlns:a16="http://schemas.microsoft.com/office/drawing/2014/main" id="{26A305A1-21D4-8349-0A9B-6FC03E660D2A}"/>
              </a:ext>
            </a:extLst>
          </p:cNvPr>
          <p:cNvSpPr txBox="1"/>
          <p:nvPr/>
        </p:nvSpPr>
        <p:spPr>
          <a:xfrm>
            <a:off x="1679870" y="3700112"/>
            <a:ext cx="2345627" cy="323165"/>
          </a:xfrm>
          <a:prstGeom prst="rect">
            <a:avLst/>
          </a:prstGeom>
          <a:noFill/>
        </p:spPr>
        <p:txBody>
          <a:bodyPr wrap="square" rtlCol="0">
            <a:spAutoFit/>
          </a:bodyPr>
          <a:lstStyle/>
          <a:p>
            <a:r>
              <a:rPr lang="en-US" sz="1500" dirty="0">
                <a:latin typeface="Poppins" pitchFamily="2" charset="77"/>
                <a:cs typeface="Poppins" pitchFamily="2" charset="77"/>
              </a:rPr>
              <a:t>1965 – Freedom Ride</a:t>
            </a:r>
            <a:endParaRPr lang="en-AU" sz="1500" dirty="0">
              <a:latin typeface="Poppins" pitchFamily="2" charset="77"/>
              <a:cs typeface="Poppins" pitchFamily="2" charset="77"/>
            </a:endParaRPr>
          </a:p>
        </p:txBody>
      </p:sp>
      <p:sp>
        <p:nvSpPr>
          <p:cNvPr id="25" name="TextBox 24">
            <a:extLst>
              <a:ext uri="{FF2B5EF4-FFF2-40B4-BE49-F238E27FC236}">
                <a16:creationId xmlns:a16="http://schemas.microsoft.com/office/drawing/2014/main" id="{DA17BECC-320B-E50B-DE49-3FAB2DF49F26}"/>
              </a:ext>
            </a:extLst>
          </p:cNvPr>
          <p:cNvSpPr txBox="1"/>
          <p:nvPr/>
        </p:nvSpPr>
        <p:spPr>
          <a:xfrm>
            <a:off x="1666011" y="4759246"/>
            <a:ext cx="4297909" cy="323165"/>
          </a:xfrm>
          <a:prstGeom prst="rect">
            <a:avLst/>
          </a:prstGeom>
          <a:noFill/>
        </p:spPr>
        <p:txBody>
          <a:bodyPr wrap="square" rtlCol="0">
            <a:spAutoFit/>
          </a:bodyPr>
          <a:lstStyle/>
          <a:p>
            <a:r>
              <a:rPr lang="en-US" sz="1500" dirty="0">
                <a:latin typeface="Poppins" pitchFamily="2" charset="77"/>
                <a:cs typeface="Poppins" pitchFamily="2" charset="77"/>
              </a:rPr>
              <a:t>1966 August – Wave Hill Walk Off (NT) </a:t>
            </a:r>
            <a:endParaRPr lang="en-AU" sz="1500" dirty="0">
              <a:latin typeface="Poppins" pitchFamily="2" charset="77"/>
              <a:cs typeface="Poppins" pitchFamily="2" charset="77"/>
            </a:endParaRPr>
          </a:p>
        </p:txBody>
      </p:sp>
      <p:sp>
        <p:nvSpPr>
          <p:cNvPr id="26" name="TextBox 25">
            <a:extLst>
              <a:ext uri="{FF2B5EF4-FFF2-40B4-BE49-F238E27FC236}">
                <a16:creationId xmlns:a16="http://schemas.microsoft.com/office/drawing/2014/main" id="{8F881325-AFF5-D5B5-9EF1-3D50025FCC87}"/>
              </a:ext>
            </a:extLst>
          </p:cNvPr>
          <p:cNvSpPr txBox="1"/>
          <p:nvPr/>
        </p:nvSpPr>
        <p:spPr>
          <a:xfrm>
            <a:off x="7830603" y="1087571"/>
            <a:ext cx="2988527" cy="323165"/>
          </a:xfrm>
          <a:prstGeom prst="rect">
            <a:avLst/>
          </a:prstGeom>
          <a:noFill/>
        </p:spPr>
        <p:txBody>
          <a:bodyPr wrap="square" rtlCol="0">
            <a:spAutoFit/>
          </a:bodyPr>
          <a:lstStyle/>
          <a:p>
            <a:r>
              <a:rPr lang="en-US" sz="1500" dirty="0">
                <a:latin typeface="Poppins" pitchFamily="2" charset="77"/>
                <a:cs typeface="Poppins" pitchFamily="2" charset="77"/>
              </a:rPr>
              <a:t>1967 Referendum (27</a:t>
            </a:r>
            <a:r>
              <a:rPr lang="en-US" sz="1500" baseline="30000" dirty="0">
                <a:latin typeface="Poppins" pitchFamily="2" charset="77"/>
                <a:cs typeface="Poppins" pitchFamily="2" charset="77"/>
              </a:rPr>
              <a:t>th</a:t>
            </a:r>
            <a:r>
              <a:rPr lang="en-US" sz="1500" dirty="0">
                <a:latin typeface="Poppins" pitchFamily="2" charset="77"/>
                <a:cs typeface="Poppins" pitchFamily="2" charset="77"/>
              </a:rPr>
              <a:t> May)</a:t>
            </a:r>
            <a:endParaRPr lang="en-AU" sz="1500" dirty="0">
              <a:latin typeface="Poppins" pitchFamily="2" charset="77"/>
              <a:cs typeface="Poppins" pitchFamily="2" charset="77"/>
            </a:endParaRPr>
          </a:p>
        </p:txBody>
      </p:sp>
      <p:sp>
        <p:nvSpPr>
          <p:cNvPr id="27" name="TextBox 26">
            <a:extLst>
              <a:ext uri="{FF2B5EF4-FFF2-40B4-BE49-F238E27FC236}">
                <a16:creationId xmlns:a16="http://schemas.microsoft.com/office/drawing/2014/main" id="{B5E49BEA-C483-247D-3A7A-BE08358463A6}"/>
              </a:ext>
            </a:extLst>
          </p:cNvPr>
          <p:cNvSpPr txBox="1"/>
          <p:nvPr/>
        </p:nvSpPr>
        <p:spPr>
          <a:xfrm>
            <a:off x="7811343" y="2056295"/>
            <a:ext cx="3172090" cy="323165"/>
          </a:xfrm>
          <a:prstGeom prst="rect">
            <a:avLst/>
          </a:prstGeom>
          <a:noFill/>
        </p:spPr>
        <p:txBody>
          <a:bodyPr wrap="square" rtlCol="0">
            <a:spAutoFit/>
          </a:bodyPr>
          <a:lstStyle/>
          <a:p>
            <a:r>
              <a:rPr lang="en-US" sz="1500" dirty="0">
                <a:latin typeface="Poppins" pitchFamily="2" charset="77"/>
                <a:cs typeface="Poppins" pitchFamily="2" charset="77"/>
              </a:rPr>
              <a:t>1992 Mabo Decision (3</a:t>
            </a:r>
            <a:r>
              <a:rPr lang="en-US" sz="1500" baseline="30000" dirty="0">
                <a:latin typeface="Poppins" pitchFamily="2" charset="77"/>
                <a:cs typeface="Poppins" pitchFamily="2" charset="77"/>
              </a:rPr>
              <a:t>rd</a:t>
            </a:r>
            <a:r>
              <a:rPr lang="en-US" sz="1500" dirty="0">
                <a:latin typeface="Poppins" pitchFamily="2" charset="77"/>
                <a:cs typeface="Poppins" pitchFamily="2" charset="77"/>
              </a:rPr>
              <a:t> June)</a:t>
            </a:r>
            <a:endParaRPr lang="en-AU" sz="1500" dirty="0">
              <a:latin typeface="Poppins" pitchFamily="2" charset="77"/>
              <a:cs typeface="Poppins" pitchFamily="2" charset="77"/>
            </a:endParaRPr>
          </a:p>
        </p:txBody>
      </p:sp>
      <p:sp>
        <p:nvSpPr>
          <p:cNvPr id="28" name="TextBox 27">
            <a:extLst>
              <a:ext uri="{FF2B5EF4-FFF2-40B4-BE49-F238E27FC236}">
                <a16:creationId xmlns:a16="http://schemas.microsoft.com/office/drawing/2014/main" id="{5F1C9A17-5842-4534-972A-F5CB91956876}"/>
              </a:ext>
            </a:extLst>
          </p:cNvPr>
          <p:cNvSpPr txBox="1"/>
          <p:nvPr/>
        </p:nvSpPr>
        <p:spPr>
          <a:xfrm>
            <a:off x="7812482" y="3848255"/>
            <a:ext cx="3989658" cy="323165"/>
          </a:xfrm>
          <a:prstGeom prst="rect">
            <a:avLst/>
          </a:prstGeom>
          <a:noFill/>
        </p:spPr>
        <p:txBody>
          <a:bodyPr wrap="square" rtlCol="0">
            <a:spAutoFit/>
          </a:bodyPr>
          <a:lstStyle/>
          <a:p>
            <a:r>
              <a:rPr lang="en-US" sz="1500" dirty="0">
                <a:latin typeface="Poppins" pitchFamily="2" charset="77"/>
                <a:cs typeface="Poppins" pitchFamily="2" charset="77"/>
              </a:rPr>
              <a:t>2008 National Apology  (13</a:t>
            </a:r>
            <a:r>
              <a:rPr lang="en-US" sz="1500" baseline="30000" dirty="0">
                <a:latin typeface="Poppins" pitchFamily="2" charset="77"/>
                <a:cs typeface="Poppins" pitchFamily="2" charset="77"/>
              </a:rPr>
              <a:t>th</a:t>
            </a:r>
            <a:r>
              <a:rPr lang="en-US" sz="1500" dirty="0">
                <a:latin typeface="Poppins" pitchFamily="2" charset="77"/>
                <a:cs typeface="Poppins" pitchFamily="2" charset="77"/>
              </a:rPr>
              <a:t> February)</a:t>
            </a:r>
            <a:endParaRPr lang="en-AU" sz="1500" dirty="0">
              <a:latin typeface="Poppins" pitchFamily="2" charset="77"/>
              <a:cs typeface="Poppins" pitchFamily="2" charset="77"/>
            </a:endParaRPr>
          </a:p>
        </p:txBody>
      </p:sp>
      <p:sp>
        <p:nvSpPr>
          <p:cNvPr id="29" name="TextBox 28">
            <a:extLst>
              <a:ext uri="{FF2B5EF4-FFF2-40B4-BE49-F238E27FC236}">
                <a16:creationId xmlns:a16="http://schemas.microsoft.com/office/drawing/2014/main" id="{6EAA307F-B5F4-F5B3-8094-E38E6F39FC3A}"/>
              </a:ext>
            </a:extLst>
          </p:cNvPr>
          <p:cNvSpPr txBox="1"/>
          <p:nvPr/>
        </p:nvSpPr>
        <p:spPr>
          <a:xfrm>
            <a:off x="7824655" y="2743524"/>
            <a:ext cx="3722303" cy="553998"/>
          </a:xfrm>
          <a:prstGeom prst="rect">
            <a:avLst/>
          </a:prstGeom>
          <a:noFill/>
        </p:spPr>
        <p:txBody>
          <a:bodyPr wrap="square" rtlCol="0">
            <a:spAutoFit/>
          </a:bodyPr>
          <a:lstStyle/>
          <a:p>
            <a:r>
              <a:rPr lang="en-US" sz="1500" dirty="0">
                <a:latin typeface="Poppins" pitchFamily="2" charset="77"/>
                <a:cs typeface="Poppins" pitchFamily="2" charset="77"/>
              </a:rPr>
              <a:t>1998 National Sorry Day  (26</a:t>
            </a:r>
            <a:r>
              <a:rPr lang="en-US" sz="1500" baseline="30000" dirty="0">
                <a:latin typeface="Poppins" pitchFamily="2" charset="77"/>
                <a:cs typeface="Poppins" pitchFamily="2" charset="77"/>
              </a:rPr>
              <a:t>th</a:t>
            </a:r>
            <a:r>
              <a:rPr lang="en-US" sz="1500" dirty="0">
                <a:latin typeface="Poppins" pitchFamily="2" charset="77"/>
                <a:cs typeface="Poppins" pitchFamily="2" charset="77"/>
              </a:rPr>
              <a:t> May) annually </a:t>
            </a:r>
            <a:endParaRPr lang="en-AU" sz="1500" dirty="0">
              <a:latin typeface="Poppins" pitchFamily="2" charset="77"/>
              <a:cs typeface="Poppins" pitchFamily="2" charset="77"/>
            </a:endParaRPr>
          </a:p>
        </p:txBody>
      </p:sp>
      <p:sp>
        <p:nvSpPr>
          <p:cNvPr id="30" name="TextBox 29">
            <a:extLst>
              <a:ext uri="{FF2B5EF4-FFF2-40B4-BE49-F238E27FC236}">
                <a16:creationId xmlns:a16="http://schemas.microsoft.com/office/drawing/2014/main" id="{612C3AF9-C744-0DB9-C84A-E9A3498DCE72}"/>
              </a:ext>
            </a:extLst>
          </p:cNvPr>
          <p:cNvSpPr txBox="1"/>
          <p:nvPr/>
        </p:nvSpPr>
        <p:spPr>
          <a:xfrm>
            <a:off x="1689462" y="5027191"/>
            <a:ext cx="1774138" cy="215444"/>
          </a:xfrm>
          <a:prstGeom prst="rect">
            <a:avLst/>
          </a:prstGeom>
          <a:noFill/>
        </p:spPr>
        <p:txBody>
          <a:bodyPr wrap="square" rtlCol="0">
            <a:spAutoFit/>
          </a:bodyPr>
          <a:lstStyle/>
          <a:p>
            <a:r>
              <a:rPr lang="en-US" sz="800" dirty="0">
                <a:latin typeface="Poppins" pitchFamily="2" charset="77"/>
                <a:cs typeface="Poppins" pitchFamily="2" charset="77"/>
                <a:hlinkClick r:id="rId9">
                  <a:extLst>
                    <a:ext uri="{A12FA001-AC4F-418D-AE19-62706E023703}">
                      <ahyp:hlinkClr xmlns:ahyp="http://schemas.microsoft.com/office/drawing/2018/hyperlinkcolor" val="tx"/>
                    </a:ext>
                  </a:extLst>
                </a:hlinkClick>
              </a:rPr>
              <a:t>www.theconversation.com</a:t>
            </a:r>
            <a:r>
              <a:rPr lang="en-US" sz="800" dirty="0">
                <a:latin typeface="Poppins" pitchFamily="2" charset="77"/>
                <a:cs typeface="Poppins" pitchFamily="2" charset="77"/>
              </a:rPr>
              <a:t> </a:t>
            </a:r>
            <a:endParaRPr lang="en-AU" sz="800" dirty="0">
              <a:latin typeface="Poppins" pitchFamily="2" charset="77"/>
              <a:cs typeface="Poppins" pitchFamily="2" charset="77"/>
            </a:endParaRPr>
          </a:p>
        </p:txBody>
      </p:sp>
      <p:sp>
        <p:nvSpPr>
          <p:cNvPr id="31" name="TextBox 30">
            <a:extLst>
              <a:ext uri="{FF2B5EF4-FFF2-40B4-BE49-F238E27FC236}">
                <a16:creationId xmlns:a16="http://schemas.microsoft.com/office/drawing/2014/main" id="{D11CA34B-D6E5-0AC4-A9A7-0E6F5EE1AFC1}"/>
              </a:ext>
            </a:extLst>
          </p:cNvPr>
          <p:cNvSpPr txBox="1"/>
          <p:nvPr/>
        </p:nvSpPr>
        <p:spPr>
          <a:xfrm>
            <a:off x="1712846" y="2911183"/>
            <a:ext cx="1387230" cy="215444"/>
          </a:xfrm>
          <a:prstGeom prst="rect">
            <a:avLst/>
          </a:prstGeom>
          <a:noFill/>
        </p:spPr>
        <p:txBody>
          <a:bodyPr wrap="square" rtlCol="0">
            <a:spAutoFit/>
          </a:bodyPr>
          <a:lstStyle/>
          <a:p>
            <a:r>
              <a:rPr lang="en-US" sz="800" dirty="0">
                <a:latin typeface="Poppins" pitchFamily="2" charset="77"/>
                <a:cs typeface="Poppins" pitchFamily="2" charset="77"/>
                <a:hlinkClick r:id="rId10">
                  <a:extLst>
                    <a:ext uri="{A12FA001-AC4F-418D-AE19-62706E023703}">
                      <ahyp:hlinkClr xmlns:ahyp="http://schemas.microsoft.com/office/drawing/2018/hyperlinkcolor" val="tx"/>
                    </a:ext>
                  </a:extLst>
                </a:hlinkClick>
              </a:rPr>
              <a:t>www.aiatsis.gov.au</a:t>
            </a:r>
            <a:r>
              <a:rPr lang="en-US" sz="800" dirty="0">
                <a:latin typeface="Poppins" pitchFamily="2" charset="77"/>
                <a:cs typeface="Poppins" pitchFamily="2" charset="77"/>
              </a:rPr>
              <a:t> </a:t>
            </a:r>
            <a:endParaRPr lang="en-AU" sz="800" dirty="0">
              <a:latin typeface="Poppins" pitchFamily="2" charset="77"/>
              <a:cs typeface="Poppins" pitchFamily="2" charset="77"/>
            </a:endParaRPr>
          </a:p>
        </p:txBody>
      </p:sp>
      <p:sp>
        <p:nvSpPr>
          <p:cNvPr id="32" name="TextBox 31">
            <a:extLst>
              <a:ext uri="{FF2B5EF4-FFF2-40B4-BE49-F238E27FC236}">
                <a16:creationId xmlns:a16="http://schemas.microsoft.com/office/drawing/2014/main" id="{6869B528-145C-3ADA-10FE-90401AD9485A}"/>
              </a:ext>
            </a:extLst>
          </p:cNvPr>
          <p:cNvSpPr txBox="1"/>
          <p:nvPr/>
        </p:nvSpPr>
        <p:spPr>
          <a:xfrm>
            <a:off x="7855474" y="1342474"/>
            <a:ext cx="1745726" cy="215444"/>
          </a:xfrm>
          <a:prstGeom prst="rect">
            <a:avLst/>
          </a:prstGeom>
          <a:noFill/>
        </p:spPr>
        <p:txBody>
          <a:bodyPr wrap="square" rtlCol="0">
            <a:spAutoFit/>
          </a:bodyPr>
          <a:lstStyle/>
          <a:p>
            <a:r>
              <a:rPr lang="en-US" sz="800" dirty="0">
                <a:latin typeface="Poppins" pitchFamily="2" charset="77"/>
                <a:cs typeface="Poppins" pitchFamily="2" charset="77"/>
                <a:hlinkClick r:id="rId10">
                  <a:extLst>
                    <a:ext uri="{A12FA001-AC4F-418D-AE19-62706E023703}">
                      <ahyp:hlinkClr xmlns:ahyp="http://schemas.microsoft.com/office/drawing/2018/hyperlinkcolor" val="tx"/>
                    </a:ext>
                  </a:extLst>
                </a:hlinkClick>
              </a:rPr>
              <a:t>www.aiatsis.gov.au</a:t>
            </a:r>
            <a:r>
              <a:rPr lang="en-US" sz="800" dirty="0">
                <a:latin typeface="Poppins" pitchFamily="2" charset="77"/>
                <a:cs typeface="Poppins" pitchFamily="2" charset="77"/>
              </a:rPr>
              <a:t> </a:t>
            </a:r>
            <a:endParaRPr lang="en-AU" sz="800" dirty="0">
              <a:latin typeface="Poppins" pitchFamily="2" charset="77"/>
              <a:cs typeface="Poppins" pitchFamily="2" charset="77"/>
            </a:endParaRPr>
          </a:p>
        </p:txBody>
      </p:sp>
      <p:sp>
        <p:nvSpPr>
          <p:cNvPr id="33" name="TextBox 32">
            <a:extLst>
              <a:ext uri="{FF2B5EF4-FFF2-40B4-BE49-F238E27FC236}">
                <a16:creationId xmlns:a16="http://schemas.microsoft.com/office/drawing/2014/main" id="{576A7B24-B3AA-D6D8-9826-2FBEA93B1CB2}"/>
              </a:ext>
            </a:extLst>
          </p:cNvPr>
          <p:cNvSpPr txBox="1"/>
          <p:nvPr/>
        </p:nvSpPr>
        <p:spPr>
          <a:xfrm>
            <a:off x="9585779" y="6056668"/>
            <a:ext cx="2181678" cy="415498"/>
          </a:xfrm>
          <a:prstGeom prst="rect">
            <a:avLst/>
          </a:prstGeom>
          <a:noFill/>
        </p:spPr>
        <p:txBody>
          <a:bodyPr wrap="square" rtlCol="0">
            <a:spAutoFit/>
          </a:bodyPr>
          <a:lstStyle/>
          <a:p>
            <a:r>
              <a:rPr lang="en-US" sz="700" dirty="0">
                <a:latin typeface="Poppins" pitchFamily="2" charset="77"/>
                <a:cs typeface="Poppins" pitchFamily="2" charset="77"/>
              </a:rPr>
              <a:t>Aboriginal &amp; Torres Strait Islander Flags with warrior figure outline in center – designed by Deborah Lennis 2013 for Leichhardt Council </a:t>
            </a:r>
            <a:endParaRPr lang="en-AU" sz="700" dirty="0">
              <a:latin typeface="Poppins" pitchFamily="2" charset="77"/>
              <a:cs typeface="Poppins" pitchFamily="2" charset="77"/>
            </a:endParaRPr>
          </a:p>
        </p:txBody>
      </p:sp>
      <p:sp>
        <p:nvSpPr>
          <p:cNvPr id="34" name="TextBox 33">
            <a:extLst>
              <a:ext uri="{FF2B5EF4-FFF2-40B4-BE49-F238E27FC236}">
                <a16:creationId xmlns:a16="http://schemas.microsoft.com/office/drawing/2014/main" id="{90EBE330-545F-F1E8-7042-8DFBA70AEF1D}"/>
              </a:ext>
            </a:extLst>
          </p:cNvPr>
          <p:cNvSpPr txBox="1"/>
          <p:nvPr/>
        </p:nvSpPr>
        <p:spPr>
          <a:xfrm>
            <a:off x="7845155" y="3251791"/>
            <a:ext cx="1637651" cy="215444"/>
          </a:xfrm>
          <a:prstGeom prst="rect">
            <a:avLst/>
          </a:prstGeom>
          <a:noFill/>
        </p:spPr>
        <p:txBody>
          <a:bodyPr wrap="square" rtlCol="0">
            <a:spAutoFit/>
          </a:bodyPr>
          <a:lstStyle/>
          <a:p>
            <a:r>
              <a:rPr lang="en-US" sz="800" dirty="0">
                <a:latin typeface="Poppins" pitchFamily="2" charset="77"/>
                <a:cs typeface="Poppins" pitchFamily="2" charset="77"/>
                <a:hlinkClick r:id="rId11">
                  <a:extLst>
                    <a:ext uri="{A12FA001-AC4F-418D-AE19-62706E023703}">
                      <ahyp:hlinkClr xmlns:ahyp="http://schemas.microsoft.com/office/drawing/2018/hyperlinkcolor" val="tx"/>
                    </a:ext>
                  </a:extLst>
                </a:hlinkClick>
              </a:rPr>
              <a:t>www.perth.anglican.org</a:t>
            </a:r>
            <a:r>
              <a:rPr lang="en-US" sz="800" dirty="0">
                <a:latin typeface="Poppins" pitchFamily="2" charset="77"/>
                <a:cs typeface="Poppins" pitchFamily="2" charset="77"/>
              </a:rPr>
              <a:t> </a:t>
            </a:r>
            <a:endParaRPr lang="en-AU" sz="800" dirty="0">
              <a:latin typeface="Poppins" pitchFamily="2" charset="77"/>
              <a:cs typeface="Poppins" pitchFamily="2" charset="77"/>
            </a:endParaRPr>
          </a:p>
        </p:txBody>
      </p:sp>
    </p:spTree>
    <p:extLst>
      <p:ext uri="{BB962C8B-B14F-4D97-AF65-F5344CB8AC3E}">
        <p14:creationId xmlns:p14="http://schemas.microsoft.com/office/powerpoint/2010/main" val="1715455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702E50D-D4A7-9B98-2330-587656376461}"/>
              </a:ext>
            </a:extLst>
          </p:cNvPr>
          <p:cNvSpPr/>
          <p:nvPr/>
        </p:nvSpPr>
        <p:spPr>
          <a:xfrm>
            <a:off x="0" y="0"/>
            <a:ext cx="6096000"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55F96D5-D11E-D5F5-3D60-9B390BBEC56F}"/>
              </a:ext>
            </a:extLst>
          </p:cNvPr>
          <p:cNvSpPr txBox="1"/>
          <p:nvPr/>
        </p:nvSpPr>
        <p:spPr>
          <a:xfrm>
            <a:off x="418330" y="1054691"/>
            <a:ext cx="4003358" cy="1754326"/>
          </a:xfrm>
          <a:prstGeom prst="rect">
            <a:avLst/>
          </a:prstGeom>
          <a:noFill/>
        </p:spPr>
        <p:txBody>
          <a:bodyPr wrap="square">
            <a:spAutoFit/>
          </a:bodyPr>
          <a:lstStyle/>
          <a:p>
            <a:r>
              <a:rPr kumimoji="0" lang="en-US" b="0" i="0" u="none" strike="noStrike" kern="1200" cap="none" spc="0" normalizeH="0" baseline="0" noProof="0" dirty="0">
                <a:ln>
                  <a:noFill/>
                </a:ln>
                <a:solidFill>
                  <a:srgbClr val="000000"/>
                </a:solidFill>
                <a:effectLst/>
                <a:uLnTx/>
                <a:uFillTx/>
                <a:latin typeface="Poppins" pitchFamily="2" charset="77"/>
                <a:ea typeface="+mj-ea"/>
                <a:cs typeface="Poppins" pitchFamily="2" charset="77"/>
              </a:rPr>
              <a:t>Aboriginal and Torres Strait Islander peoples are advised this PowerPoint may contain names, works and </a:t>
            </a:r>
            <a:r>
              <a:rPr lang="en-US" dirty="0">
                <a:solidFill>
                  <a:srgbClr val="000000"/>
                </a:solidFill>
                <a:latin typeface="Poppins" pitchFamily="2" charset="77"/>
                <a:ea typeface="+mj-ea"/>
                <a:cs typeface="Poppins" pitchFamily="2" charset="77"/>
              </a:rPr>
              <a:t>images</a:t>
            </a:r>
            <a:r>
              <a:rPr kumimoji="0" lang="en-US" b="0" i="0" u="none" strike="noStrike" kern="1200" cap="none" spc="0" normalizeH="0" baseline="0" noProof="0" dirty="0">
                <a:ln>
                  <a:noFill/>
                </a:ln>
                <a:solidFill>
                  <a:srgbClr val="000000"/>
                </a:solidFill>
                <a:effectLst/>
                <a:uLnTx/>
                <a:uFillTx/>
                <a:latin typeface="Poppins" pitchFamily="2" charset="77"/>
                <a:ea typeface="+mj-ea"/>
                <a:cs typeface="Poppins" pitchFamily="2" charset="77"/>
              </a:rPr>
              <a:t> of Aboriginal and Torres Strait Islander peoples who are deceased. </a:t>
            </a:r>
            <a:endParaRPr lang="en-AU" dirty="0">
              <a:latin typeface="Poppins" pitchFamily="2" charset="77"/>
              <a:cs typeface="Poppins" pitchFamily="2" charset="77"/>
            </a:endParaRPr>
          </a:p>
        </p:txBody>
      </p:sp>
      <p:pic>
        <p:nvPicPr>
          <p:cNvPr id="4" name="Picture 3" descr="A close up of a logo&#10;&#10;AI-generated content may be incorrect.">
            <a:extLst>
              <a:ext uri="{FF2B5EF4-FFF2-40B4-BE49-F238E27FC236}">
                <a16:creationId xmlns:a16="http://schemas.microsoft.com/office/drawing/2014/main" id="{8FC783BC-2FB7-2E87-0889-1AEA1C83DA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
        <p:nvSpPr>
          <p:cNvPr id="9" name="Title 1">
            <a:extLst>
              <a:ext uri="{FF2B5EF4-FFF2-40B4-BE49-F238E27FC236}">
                <a16:creationId xmlns:a16="http://schemas.microsoft.com/office/drawing/2014/main" id="{93509CE4-2795-8F66-E04E-82B825993C7F}"/>
              </a:ext>
            </a:extLst>
          </p:cNvPr>
          <p:cNvSpPr txBox="1">
            <a:spLocks/>
          </p:cNvSpPr>
          <p:nvPr/>
        </p:nvSpPr>
        <p:spPr>
          <a:xfrm>
            <a:off x="418330" y="327711"/>
            <a:ext cx="3333190" cy="5906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dirty="0">
                <a:latin typeface="Poppins Medium" pitchFamily="2" charset="77"/>
                <a:cs typeface="Poppins Medium" pitchFamily="2" charset="77"/>
              </a:rPr>
              <a:t>Disclaimer</a:t>
            </a:r>
          </a:p>
        </p:txBody>
      </p:sp>
      <p:pic>
        <p:nvPicPr>
          <p:cNvPr id="12" name="Picture 11">
            <a:extLst>
              <a:ext uri="{FF2B5EF4-FFF2-40B4-BE49-F238E27FC236}">
                <a16:creationId xmlns:a16="http://schemas.microsoft.com/office/drawing/2014/main" id="{ECC8A23C-CDF6-2789-9B4F-5BBB6824F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0732" y="238125"/>
            <a:ext cx="5220406" cy="6381750"/>
          </a:xfrm>
          <a:prstGeom prst="rect">
            <a:avLst/>
          </a:prstGeom>
        </p:spPr>
      </p:pic>
    </p:spTree>
    <p:extLst>
      <p:ext uri="{BB962C8B-B14F-4D97-AF65-F5344CB8AC3E}">
        <p14:creationId xmlns:p14="http://schemas.microsoft.com/office/powerpoint/2010/main" val="1292130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3F49"/>
        </a:solidFill>
        <a:effectLst/>
      </p:bgPr>
    </p:bg>
    <p:spTree>
      <p:nvGrpSpPr>
        <p:cNvPr id="1" name="">
          <a:extLst>
            <a:ext uri="{FF2B5EF4-FFF2-40B4-BE49-F238E27FC236}">
              <a16:creationId xmlns:a16="http://schemas.microsoft.com/office/drawing/2014/main" id="{0BA88BAD-0E77-0F00-12E8-81FE6F252C3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AF59EBDD-B657-E318-D382-DCDB47DE58A2}"/>
              </a:ext>
            </a:extLst>
          </p:cNvPr>
          <p:cNvSpPr txBox="1">
            <a:spLocks/>
          </p:cNvSpPr>
          <p:nvPr/>
        </p:nvSpPr>
        <p:spPr>
          <a:xfrm>
            <a:off x="418328" y="388774"/>
            <a:ext cx="7328321" cy="245061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sz="4900" dirty="0">
                <a:solidFill>
                  <a:schemeClr val="bg1"/>
                </a:solidFill>
                <a:latin typeface="Poppins Medium" pitchFamily="2" charset="77"/>
                <a:cs typeface="Poppins Medium" pitchFamily="2" charset="77"/>
              </a:rPr>
              <a:t>Aboriginal Identities in the Inner West Local Government Area</a:t>
            </a:r>
          </a:p>
        </p:txBody>
      </p:sp>
      <p:pic>
        <p:nvPicPr>
          <p:cNvPr id="7" name="Picture 6" descr="A white symbols on a black background&#10;&#10;AI-generated content may be incorrect.">
            <a:extLst>
              <a:ext uri="{FF2B5EF4-FFF2-40B4-BE49-F238E27FC236}">
                <a16:creationId xmlns:a16="http://schemas.microsoft.com/office/drawing/2014/main" id="{3CE7DCCB-A22D-C47C-A957-C1084B032B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780" y="5891215"/>
            <a:ext cx="3659515" cy="530511"/>
          </a:xfrm>
          <a:prstGeom prst="rect">
            <a:avLst/>
          </a:prstGeom>
        </p:spPr>
      </p:pic>
      <p:sp>
        <p:nvSpPr>
          <p:cNvPr id="9" name="TextBox 8">
            <a:extLst>
              <a:ext uri="{FF2B5EF4-FFF2-40B4-BE49-F238E27FC236}">
                <a16:creationId xmlns:a16="http://schemas.microsoft.com/office/drawing/2014/main" id="{AFAE2692-4061-9491-CBD9-5999648BF348}"/>
              </a:ext>
            </a:extLst>
          </p:cNvPr>
          <p:cNvSpPr txBox="1"/>
          <p:nvPr/>
        </p:nvSpPr>
        <p:spPr>
          <a:xfrm>
            <a:off x="6546697" y="6257402"/>
            <a:ext cx="5601527" cy="200055"/>
          </a:xfrm>
          <a:prstGeom prst="rect">
            <a:avLst/>
          </a:prstGeom>
          <a:noFill/>
        </p:spPr>
        <p:txBody>
          <a:bodyPr wrap="square">
            <a:spAutoFit/>
          </a:bodyPr>
          <a:lstStyle/>
          <a:p>
            <a:r>
              <a:rPr lang="en-AU" sz="700" dirty="0">
                <a:solidFill>
                  <a:schemeClr val="bg1"/>
                </a:solidFill>
                <a:latin typeface="Poppins" pitchFamily="2" charset="77"/>
                <a:cs typeface="Poppins" pitchFamily="2" charset="77"/>
              </a:rPr>
              <a:t>Mural by Blak Douglas, ‘What’s your point?’ created for the 2015 Leichhardt- Fringe Festival picture by Bronwyn Tuohy </a:t>
            </a:r>
            <a:endParaRPr lang="en-US" sz="700" dirty="0">
              <a:solidFill>
                <a:schemeClr val="bg1"/>
              </a:solidFill>
              <a:latin typeface="Poppins" pitchFamily="2" charset="77"/>
              <a:cs typeface="Poppins" pitchFamily="2" charset="77"/>
            </a:endParaRPr>
          </a:p>
        </p:txBody>
      </p:sp>
      <p:pic>
        <p:nvPicPr>
          <p:cNvPr id="11" name="Picture 10">
            <a:extLst>
              <a:ext uri="{FF2B5EF4-FFF2-40B4-BE49-F238E27FC236}">
                <a16:creationId xmlns:a16="http://schemas.microsoft.com/office/drawing/2014/main" id="{45FD77FB-A690-F17E-2EE1-2F44E5EF14CB}"/>
              </a:ext>
            </a:extLst>
          </p:cNvPr>
          <p:cNvPicPr>
            <a:picLocks noChangeAspect="1"/>
          </p:cNvPicPr>
          <p:nvPr/>
        </p:nvPicPr>
        <p:blipFill>
          <a:blip r:embed="rId3">
            <a:extLst>
              <a:ext uri="{28A0092B-C50C-407E-A947-70E740481C1C}">
                <a14:useLocalDpi xmlns:a14="http://schemas.microsoft.com/office/drawing/2010/main" val="0"/>
              </a:ext>
            </a:extLst>
          </a:blip>
          <a:srcRect b="1895"/>
          <a:stretch/>
        </p:blipFill>
        <p:spPr>
          <a:xfrm>
            <a:off x="6961255" y="8086393"/>
            <a:ext cx="5020125" cy="3429000"/>
          </a:xfrm>
          <a:prstGeom prst="rect">
            <a:avLst/>
          </a:prstGeom>
        </p:spPr>
      </p:pic>
      <p:pic>
        <p:nvPicPr>
          <p:cNvPr id="15" name="Picture 14">
            <a:extLst>
              <a:ext uri="{FF2B5EF4-FFF2-40B4-BE49-F238E27FC236}">
                <a16:creationId xmlns:a16="http://schemas.microsoft.com/office/drawing/2014/main" id="{6FC23BCD-0E6B-2E54-DE51-3CE7D5B59640}"/>
              </a:ext>
            </a:extLst>
          </p:cNvPr>
          <p:cNvPicPr>
            <a:picLocks noChangeAspect="1"/>
          </p:cNvPicPr>
          <p:nvPr/>
        </p:nvPicPr>
        <p:blipFill>
          <a:blip r:embed="rId4">
            <a:extLst>
              <a:ext uri="{28A0092B-C50C-407E-A947-70E740481C1C}">
                <a14:useLocalDpi xmlns:a14="http://schemas.microsoft.com/office/drawing/2010/main" val="0"/>
              </a:ext>
            </a:extLst>
          </a:blip>
          <a:srcRect b="1188"/>
          <a:stretch/>
        </p:blipFill>
        <p:spPr>
          <a:xfrm>
            <a:off x="6635750" y="1859337"/>
            <a:ext cx="5005388" cy="4296624"/>
          </a:xfrm>
          <a:prstGeom prst="rect">
            <a:avLst/>
          </a:prstGeom>
        </p:spPr>
      </p:pic>
    </p:spTree>
    <p:extLst>
      <p:ext uri="{BB962C8B-B14F-4D97-AF65-F5344CB8AC3E}">
        <p14:creationId xmlns:p14="http://schemas.microsoft.com/office/powerpoint/2010/main" val="2286644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AFD2C-C13D-F50E-2CC5-7AEC39A22CF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ECB2514-67FB-40ED-7E22-C966FF049C14}"/>
              </a:ext>
            </a:extLst>
          </p:cNvPr>
          <p:cNvSpPr/>
          <p:nvPr/>
        </p:nvSpPr>
        <p:spPr>
          <a:xfrm flipH="1">
            <a:off x="6132512" y="0"/>
            <a:ext cx="6059487" cy="6858000"/>
          </a:xfrm>
          <a:prstGeom prst="rect">
            <a:avLst/>
          </a:prstGeom>
          <a:solidFill>
            <a:srgbClr val="D3B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D3B997"/>
                </a:solidFill>
              </a:rPr>
              <a:t>Z</a:t>
            </a:r>
          </a:p>
        </p:txBody>
      </p:sp>
      <p:sp>
        <p:nvSpPr>
          <p:cNvPr id="4" name="Rectangle 3">
            <a:extLst>
              <a:ext uri="{FF2B5EF4-FFF2-40B4-BE49-F238E27FC236}">
                <a16:creationId xmlns:a16="http://schemas.microsoft.com/office/drawing/2014/main" id="{C82A1B9A-C335-4C35-7BF7-841FBBCA2FAF}"/>
              </a:ext>
            </a:extLst>
          </p:cNvPr>
          <p:cNvSpPr/>
          <p:nvPr/>
        </p:nvSpPr>
        <p:spPr>
          <a:xfrm flipH="1">
            <a:off x="4209" y="0"/>
            <a:ext cx="6128303"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logo&#10;&#10;AI-generated content may be incorrect.">
            <a:extLst>
              <a:ext uri="{FF2B5EF4-FFF2-40B4-BE49-F238E27FC236}">
                <a16:creationId xmlns:a16="http://schemas.microsoft.com/office/drawing/2014/main" id="{027BED63-B2A3-89C7-0C47-5D90643884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
        <p:nvSpPr>
          <p:cNvPr id="6" name="TextBox 5">
            <a:extLst>
              <a:ext uri="{FF2B5EF4-FFF2-40B4-BE49-F238E27FC236}">
                <a16:creationId xmlns:a16="http://schemas.microsoft.com/office/drawing/2014/main" id="{2CD6A863-76B4-607C-87DA-D4E27078D6CB}"/>
              </a:ext>
            </a:extLst>
          </p:cNvPr>
          <p:cNvSpPr txBox="1"/>
          <p:nvPr/>
        </p:nvSpPr>
        <p:spPr>
          <a:xfrm>
            <a:off x="406712" y="494647"/>
            <a:ext cx="5074937" cy="1318770"/>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2800" dirty="0">
                <a:latin typeface="Poppins Medium" pitchFamily="2" charset="77"/>
                <a:ea typeface="+mj-ea"/>
                <a:cs typeface="Poppins Medium" pitchFamily="2" charset="77"/>
              </a:rPr>
              <a:t>Welcome to Country </a:t>
            </a:r>
          </a:p>
        </p:txBody>
      </p:sp>
      <p:pic>
        <p:nvPicPr>
          <p:cNvPr id="7" name="Picture 6">
            <a:extLst>
              <a:ext uri="{FF2B5EF4-FFF2-40B4-BE49-F238E27FC236}">
                <a16:creationId xmlns:a16="http://schemas.microsoft.com/office/drawing/2014/main" id="{EA196E32-3E3F-18AC-6AA6-CCC6D8434817}"/>
              </a:ext>
            </a:extLst>
          </p:cNvPr>
          <p:cNvPicPr>
            <a:picLocks noChangeAspect="1"/>
          </p:cNvPicPr>
          <p:nvPr/>
        </p:nvPicPr>
        <p:blipFill>
          <a:blip r:embed="rId3"/>
          <a:srcRect l="4951" r="9348"/>
          <a:stretch/>
        </p:blipFill>
        <p:spPr>
          <a:xfrm>
            <a:off x="6132513" y="-1"/>
            <a:ext cx="6059488" cy="5673969"/>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a:effectLst/>
        </p:spPr>
      </p:pic>
      <p:sp>
        <p:nvSpPr>
          <p:cNvPr id="8" name="TextBox 7">
            <a:extLst>
              <a:ext uri="{FF2B5EF4-FFF2-40B4-BE49-F238E27FC236}">
                <a16:creationId xmlns:a16="http://schemas.microsoft.com/office/drawing/2014/main" id="{1DDE4DB4-AB53-16C1-5B93-78B718BFC17B}"/>
              </a:ext>
            </a:extLst>
          </p:cNvPr>
          <p:cNvSpPr txBox="1"/>
          <p:nvPr/>
        </p:nvSpPr>
        <p:spPr>
          <a:xfrm>
            <a:off x="369558" y="1304649"/>
            <a:ext cx="5726442" cy="1755274"/>
          </a:xfrm>
          <a:prstGeom prst="rect">
            <a:avLst/>
          </a:prstGeom>
        </p:spPr>
        <p:txBody>
          <a:bodyPr vert="horz" lIns="91440" tIns="45720" rIns="91440" bIns="45720" rtlCol="0" anchor="t">
            <a:normAutofit fontScale="92500" lnSpcReduction="20000"/>
          </a:bodyPr>
          <a:lstStyle/>
          <a:p>
            <a:pPr marL="285750" indent="-228600">
              <a:lnSpc>
                <a:spcPct val="90000"/>
              </a:lnSpc>
              <a:spcAft>
                <a:spcPts val="600"/>
              </a:spcAft>
              <a:buFont typeface="Arial" panose="020B0604020202020204" pitchFamily="34" charset="0"/>
              <a:buChar char="•"/>
            </a:pPr>
            <a:r>
              <a:rPr lang="en-US" sz="1600" dirty="0">
                <a:latin typeface="Poppins"/>
                <a:cs typeface="Poppins"/>
              </a:rPr>
              <a:t>Given by a Traditional Custodian/Elder of the Country on which the ‘Welcome’ takes place</a:t>
            </a:r>
            <a:endParaRPr lang="en-US" dirty="0"/>
          </a:p>
          <a:p>
            <a:pPr marL="57150">
              <a:lnSpc>
                <a:spcPct val="90000"/>
              </a:lnSpc>
              <a:spcAft>
                <a:spcPts val="600"/>
              </a:spcAft>
            </a:pPr>
            <a:endParaRPr lang="en-US"/>
          </a:p>
          <a:p>
            <a:pPr marL="285750" indent="-228600">
              <a:lnSpc>
                <a:spcPct val="90000"/>
              </a:lnSpc>
              <a:spcAft>
                <a:spcPts val="600"/>
              </a:spcAft>
              <a:buFont typeface="Arial" panose="020B0604020202020204" pitchFamily="34" charset="0"/>
              <a:buChar char="•"/>
            </a:pPr>
            <a:r>
              <a:rPr lang="en-US" sz="1600" dirty="0">
                <a:latin typeface="Poppins"/>
                <a:cs typeface="Poppins"/>
              </a:rPr>
              <a:t>Community Elder nominated by the Local Aboriginal Lands Council </a:t>
            </a:r>
          </a:p>
          <a:p>
            <a:pPr marL="57150">
              <a:lnSpc>
                <a:spcPct val="90000"/>
              </a:lnSpc>
              <a:spcAft>
                <a:spcPts val="600"/>
              </a:spcAft>
            </a:pPr>
            <a:endParaRPr lang="en-US" sz="1600" dirty="0">
              <a:latin typeface="Poppins"/>
              <a:cs typeface="Poppins"/>
            </a:endParaRPr>
          </a:p>
          <a:p>
            <a:pPr marL="285750" indent="-228600">
              <a:lnSpc>
                <a:spcPct val="90000"/>
              </a:lnSpc>
              <a:spcAft>
                <a:spcPts val="600"/>
              </a:spcAft>
              <a:buFont typeface="Arial" panose="020B0604020202020204" pitchFamily="34" charset="0"/>
              <a:buChar char="•"/>
            </a:pPr>
            <a:r>
              <a:rPr lang="en-US" sz="1600" dirty="0" err="1">
                <a:latin typeface="Poppins"/>
                <a:cs typeface="Poppins"/>
              </a:rPr>
              <a:t>Recognised</a:t>
            </a:r>
            <a:r>
              <a:rPr lang="en-US" sz="1600" dirty="0">
                <a:latin typeface="Poppins"/>
                <a:cs typeface="Poppins"/>
              </a:rPr>
              <a:t> as a local Elder </a:t>
            </a:r>
          </a:p>
          <a:p>
            <a:pPr marL="285750" indent="-228600">
              <a:lnSpc>
                <a:spcPct val="90000"/>
              </a:lnSpc>
              <a:spcAft>
                <a:spcPts val="600"/>
              </a:spcAft>
              <a:buFont typeface="Arial" panose="020B0604020202020204" pitchFamily="34" charset="0"/>
              <a:buChar char="•"/>
            </a:pPr>
            <a:endParaRPr lang="en-US" sz="1600" dirty="0">
              <a:latin typeface="Poppins" pitchFamily="2" charset="77"/>
              <a:cs typeface="Poppins" pitchFamily="2" charset="77"/>
            </a:endParaRPr>
          </a:p>
        </p:txBody>
      </p:sp>
      <p:sp>
        <p:nvSpPr>
          <p:cNvPr id="9" name="TextBox 8">
            <a:extLst>
              <a:ext uri="{FF2B5EF4-FFF2-40B4-BE49-F238E27FC236}">
                <a16:creationId xmlns:a16="http://schemas.microsoft.com/office/drawing/2014/main" id="{4AAC0718-0846-8581-40AC-151DD3DB3D66}"/>
              </a:ext>
            </a:extLst>
          </p:cNvPr>
          <p:cNvSpPr txBox="1"/>
          <p:nvPr/>
        </p:nvSpPr>
        <p:spPr>
          <a:xfrm>
            <a:off x="6547058" y="6135960"/>
            <a:ext cx="3935412" cy="338554"/>
          </a:xfrm>
          <a:prstGeom prst="rect">
            <a:avLst/>
          </a:prstGeom>
          <a:noFill/>
        </p:spPr>
        <p:txBody>
          <a:bodyPr wrap="square" rtlCol="0">
            <a:spAutoFit/>
          </a:bodyPr>
          <a:lstStyle/>
          <a:p>
            <a:r>
              <a:rPr lang="en-US" sz="800" b="0" dirty="0">
                <a:effectLst/>
                <a:latin typeface="Poppins" pitchFamily="2" charset="77"/>
                <a:cs typeface="Poppins" pitchFamily="2" charset="77"/>
              </a:rPr>
              <a:t>Aboriginal woman with her baby, in a canoe fishing with a line c1805, courtesy Mitchell Library, State Library of NSW (PXB 513, f.12)</a:t>
            </a:r>
            <a:endParaRPr lang="en-AU" sz="800" dirty="0">
              <a:latin typeface="Poppins" pitchFamily="2" charset="77"/>
              <a:cs typeface="Poppins" pitchFamily="2" charset="77"/>
            </a:endParaRPr>
          </a:p>
        </p:txBody>
      </p:sp>
    </p:spTree>
    <p:extLst>
      <p:ext uri="{BB962C8B-B14F-4D97-AF65-F5344CB8AC3E}">
        <p14:creationId xmlns:p14="http://schemas.microsoft.com/office/powerpoint/2010/main" val="730568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DE303-7EA8-6C9A-B17A-F356D06B5D3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508C032-D9E3-DDB8-D72F-A4C2A9DBBCBE}"/>
              </a:ext>
            </a:extLst>
          </p:cNvPr>
          <p:cNvSpPr/>
          <p:nvPr/>
        </p:nvSpPr>
        <p:spPr>
          <a:xfrm flipH="1">
            <a:off x="6132512" y="0"/>
            <a:ext cx="6136350" cy="6858000"/>
          </a:xfrm>
          <a:prstGeom prst="rect">
            <a:avLst/>
          </a:prstGeom>
          <a:solidFill>
            <a:srgbClr val="AC99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D3B997"/>
                </a:solidFill>
              </a:rPr>
              <a:t>Z</a:t>
            </a:r>
          </a:p>
        </p:txBody>
      </p:sp>
      <p:sp>
        <p:nvSpPr>
          <p:cNvPr id="4" name="Rectangle 3">
            <a:extLst>
              <a:ext uri="{FF2B5EF4-FFF2-40B4-BE49-F238E27FC236}">
                <a16:creationId xmlns:a16="http://schemas.microsoft.com/office/drawing/2014/main" id="{B259316E-E0EB-D13B-6C7A-AC2079D493D4}"/>
              </a:ext>
            </a:extLst>
          </p:cNvPr>
          <p:cNvSpPr/>
          <p:nvPr/>
        </p:nvSpPr>
        <p:spPr>
          <a:xfrm flipH="1">
            <a:off x="-1" y="0"/>
            <a:ext cx="6132513"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close up of a logo&#10;&#10;AI-generated content may be incorrect.">
            <a:extLst>
              <a:ext uri="{FF2B5EF4-FFF2-40B4-BE49-F238E27FC236}">
                <a16:creationId xmlns:a16="http://schemas.microsoft.com/office/drawing/2014/main" id="{84427754-894D-2649-85AE-58B89B4AEF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
        <p:nvSpPr>
          <p:cNvPr id="6" name="TextBox 5">
            <a:extLst>
              <a:ext uri="{FF2B5EF4-FFF2-40B4-BE49-F238E27FC236}">
                <a16:creationId xmlns:a16="http://schemas.microsoft.com/office/drawing/2014/main" id="{F33EF9D6-6082-73E7-8E07-C6772EF2F056}"/>
              </a:ext>
            </a:extLst>
          </p:cNvPr>
          <p:cNvSpPr txBox="1"/>
          <p:nvPr/>
        </p:nvSpPr>
        <p:spPr>
          <a:xfrm>
            <a:off x="394838" y="489694"/>
            <a:ext cx="4459796" cy="1318770"/>
          </a:xfrm>
          <a:prstGeom prst="rect">
            <a:avLst/>
          </a:prstGeom>
        </p:spPr>
        <p:txBody>
          <a:bodyPr vert="horz" lIns="91440" tIns="45720" rIns="91440" bIns="45720" rtlCol="0" anchor="t">
            <a:noAutofit/>
          </a:bodyPr>
          <a:lstStyle/>
          <a:p>
            <a:pPr>
              <a:lnSpc>
                <a:spcPct val="90000"/>
              </a:lnSpc>
              <a:spcBef>
                <a:spcPct val="0"/>
              </a:spcBef>
              <a:spcAft>
                <a:spcPts val="600"/>
              </a:spcAft>
            </a:pPr>
            <a:r>
              <a:rPr lang="en-US" sz="2800" dirty="0">
                <a:latin typeface="Poppins Medium" pitchFamily="2" charset="77"/>
                <a:ea typeface="+mj-ea"/>
                <a:cs typeface="Poppins Medium" pitchFamily="2" charset="77"/>
              </a:rPr>
              <a:t>Acknowledgement of Traditional Custodians to Country</a:t>
            </a:r>
          </a:p>
        </p:txBody>
      </p:sp>
      <p:sp>
        <p:nvSpPr>
          <p:cNvPr id="8" name="TextBox 7">
            <a:extLst>
              <a:ext uri="{FF2B5EF4-FFF2-40B4-BE49-F238E27FC236}">
                <a16:creationId xmlns:a16="http://schemas.microsoft.com/office/drawing/2014/main" id="{91C057A5-0FA4-22CF-3FB1-EC38455D90ED}"/>
              </a:ext>
            </a:extLst>
          </p:cNvPr>
          <p:cNvSpPr txBox="1"/>
          <p:nvPr/>
        </p:nvSpPr>
        <p:spPr>
          <a:xfrm>
            <a:off x="369558" y="2060022"/>
            <a:ext cx="4281955" cy="1755274"/>
          </a:xfrm>
          <a:prstGeom prst="rect">
            <a:avLst/>
          </a:prstGeom>
        </p:spPr>
        <p:txBody>
          <a:bodyPr vert="horz" lIns="91440" tIns="45720" rIns="91440" bIns="45720" rtlCol="0" anchor="t">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E2841"/>
                </a:solidFill>
                <a:effectLst/>
                <a:uLnTx/>
                <a:uFillTx/>
                <a:latin typeface="Poppins" pitchFamily="2" charset="77"/>
                <a:cs typeface="Poppins" pitchFamily="2" charset="77"/>
              </a:rPr>
              <a:t>Done by an Aboriginal person from a different </a:t>
            </a:r>
            <a:r>
              <a:rPr lang="en-US" sz="1600" dirty="0">
                <a:solidFill>
                  <a:srgbClr val="0E2841"/>
                </a:solidFill>
                <a:latin typeface="Poppins" pitchFamily="2" charset="77"/>
                <a:cs typeface="Poppins" pitchFamily="2" charset="77"/>
              </a:rPr>
              <a:t>community </a:t>
            </a:r>
          </a:p>
          <a:p>
            <a:pPr marL="57150">
              <a:lnSpc>
                <a:spcPct val="90000"/>
              </a:lnSpc>
              <a:spcAft>
                <a:spcPts val="600"/>
              </a:spcAft>
              <a:defRPr/>
            </a:pPr>
            <a:endParaRPr lang="en-US" sz="1600" dirty="0">
              <a:solidFill>
                <a:srgbClr val="0E2841"/>
              </a:solidFill>
              <a:latin typeface="Poppins"/>
              <a:cs typeface="Poppin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E2841"/>
                </a:solidFill>
                <a:effectLst/>
                <a:uLnTx/>
                <a:uFillTx/>
                <a:latin typeface="Poppins" pitchFamily="2" charset="77"/>
                <a:cs typeface="Poppins" pitchFamily="2" charset="77"/>
              </a:rPr>
              <a:t>Done by any non-Aboriginal person </a:t>
            </a:r>
          </a:p>
        </p:txBody>
      </p:sp>
      <p:sp>
        <p:nvSpPr>
          <p:cNvPr id="2" name="TextBox 1">
            <a:extLst>
              <a:ext uri="{FF2B5EF4-FFF2-40B4-BE49-F238E27FC236}">
                <a16:creationId xmlns:a16="http://schemas.microsoft.com/office/drawing/2014/main" id="{1D66818A-3647-0923-FC35-CEC31A0CE103}"/>
              </a:ext>
            </a:extLst>
          </p:cNvPr>
          <p:cNvSpPr txBox="1"/>
          <p:nvPr/>
        </p:nvSpPr>
        <p:spPr>
          <a:xfrm>
            <a:off x="6554644" y="483015"/>
            <a:ext cx="5292799" cy="5170646"/>
          </a:xfrm>
          <a:prstGeom prst="rect">
            <a:avLst/>
          </a:prstGeom>
          <a:noFill/>
        </p:spPr>
        <p:txBody>
          <a:bodyPr wrap="square" rtlCol="0">
            <a:spAutoFit/>
          </a:bodyPr>
          <a:lstStyle/>
          <a:p>
            <a:r>
              <a:rPr lang="en-US" sz="1600" b="1" dirty="0">
                <a:solidFill>
                  <a:srgbClr val="F5ECE3"/>
                </a:solidFill>
                <a:latin typeface="Poppins Medium" pitchFamily="2" charset="77"/>
                <a:cs typeface="Poppins Medium" pitchFamily="2" charset="77"/>
              </a:rPr>
              <a:t>Here is an Acknowledgement that </a:t>
            </a:r>
          </a:p>
          <a:p>
            <a:r>
              <a:rPr lang="en-US" sz="1600" b="1" dirty="0">
                <a:solidFill>
                  <a:srgbClr val="F5ECE3"/>
                </a:solidFill>
                <a:latin typeface="Poppins Medium" pitchFamily="2" charset="77"/>
                <a:cs typeface="Poppins Medium" pitchFamily="2" charset="77"/>
              </a:rPr>
              <a:t>could be used: </a:t>
            </a:r>
            <a:br>
              <a:rPr lang="en-US" sz="1600" dirty="0">
                <a:solidFill>
                  <a:srgbClr val="F5ECE3"/>
                </a:solidFill>
                <a:latin typeface="Poppins Medium" pitchFamily="2" charset="77"/>
                <a:cs typeface="Poppins Medium" pitchFamily="2" charset="77"/>
              </a:rPr>
            </a:br>
            <a:br>
              <a:rPr lang="en-US" b="1" dirty="0">
                <a:solidFill>
                  <a:srgbClr val="F5ECE3"/>
                </a:solidFill>
                <a:latin typeface="Poppins" pitchFamily="2" charset="77"/>
                <a:cs typeface="Poppins" pitchFamily="2" charset="77"/>
              </a:rPr>
            </a:br>
            <a:r>
              <a:rPr lang="en-US" sz="2800" i="1" dirty="0">
                <a:solidFill>
                  <a:srgbClr val="F5ECE3"/>
                </a:solidFill>
                <a:latin typeface="Poppins Medium" pitchFamily="2" charset="77"/>
                <a:cs typeface="Poppins Medium" pitchFamily="2" charset="77"/>
              </a:rPr>
              <a:t>‘I would like to Acknowledge the Gadigal and </a:t>
            </a:r>
            <a:r>
              <a:rPr lang="en-US" sz="2800" i="1" dirty="0" err="1">
                <a:solidFill>
                  <a:srgbClr val="F5ECE3"/>
                </a:solidFill>
                <a:latin typeface="Poppins Medium" pitchFamily="2" charset="77"/>
                <a:cs typeface="Poppins Medium" pitchFamily="2" charset="77"/>
              </a:rPr>
              <a:t>Wangal</a:t>
            </a:r>
            <a:r>
              <a:rPr lang="en-US" sz="2800" i="1" dirty="0">
                <a:solidFill>
                  <a:srgbClr val="F5ECE3"/>
                </a:solidFill>
                <a:latin typeface="Poppins Medium" pitchFamily="2" charset="77"/>
                <a:cs typeface="Poppins Medium" pitchFamily="2" charset="77"/>
              </a:rPr>
              <a:t> peoples, who are the Traditional Custodians of this land. I would like to pay my respects to Aboriginal Elders past and present </a:t>
            </a:r>
          </a:p>
          <a:p>
            <a:r>
              <a:rPr lang="en-US" sz="2800" i="1" dirty="0">
                <a:solidFill>
                  <a:srgbClr val="F5ECE3"/>
                </a:solidFill>
                <a:latin typeface="Poppins Medium" pitchFamily="2" charset="77"/>
                <a:cs typeface="Poppins Medium" pitchFamily="2" charset="77"/>
              </a:rPr>
              <a:t>and pay my respects to</a:t>
            </a:r>
            <a:br>
              <a:rPr lang="en-US" sz="2800" i="1" dirty="0">
                <a:solidFill>
                  <a:srgbClr val="F5ECE3"/>
                </a:solidFill>
                <a:latin typeface="Poppins Medium" pitchFamily="2" charset="77"/>
                <a:cs typeface="Poppins Medium" pitchFamily="2" charset="77"/>
              </a:rPr>
            </a:br>
            <a:r>
              <a:rPr lang="en-US" sz="2800" i="1" dirty="0">
                <a:solidFill>
                  <a:srgbClr val="F5ECE3"/>
                </a:solidFill>
                <a:latin typeface="Poppins Medium" pitchFamily="2" charset="77"/>
                <a:cs typeface="Poppins Medium" pitchFamily="2" charset="77"/>
              </a:rPr>
              <a:t>any Aboriginal peoples</a:t>
            </a:r>
            <a:br>
              <a:rPr lang="en-US" sz="2800" i="1" dirty="0">
                <a:solidFill>
                  <a:srgbClr val="F5ECE3"/>
                </a:solidFill>
                <a:latin typeface="Poppins Medium" pitchFamily="2" charset="77"/>
                <a:cs typeface="Poppins Medium" pitchFamily="2" charset="77"/>
              </a:rPr>
            </a:br>
            <a:r>
              <a:rPr lang="en-US" sz="2800" i="1" dirty="0">
                <a:solidFill>
                  <a:srgbClr val="F5ECE3"/>
                </a:solidFill>
                <a:latin typeface="Poppins Medium" pitchFamily="2" charset="77"/>
                <a:cs typeface="Poppins Medium" pitchFamily="2" charset="77"/>
              </a:rPr>
              <a:t>here today’. </a:t>
            </a:r>
            <a:endParaRPr lang="en-AU" sz="2800" i="1" dirty="0">
              <a:solidFill>
                <a:srgbClr val="F5ECE3"/>
              </a:solidFill>
              <a:latin typeface="Poppins Medium" pitchFamily="2" charset="77"/>
              <a:cs typeface="Poppins Medium" pitchFamily="2" charset="77"/>
            </a:endParaRPr>
          </a:p>
        </p:txBody>
      </p:sp>
    </p:spTree>
    <p:extLst>
      <p:ext uri="{BB962C8B-B14F-4D97-AF65-F5344CB8AC3E}">
        <p14:creationId xmlns:p14="http://schemas.microsoft.com/office/powerpoint/2010/main" val="1283052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7F15FD-A91D-3353-DE30-1E6100E492F0}"/>
              </a:ext>
            </a:extLst>
          </p:cNvPr>
          <p:cNvSpPr/>
          <p:nvPr/>
        </p:nvSpPr>
        <p:spPr>
          <a:xfrm flipH="1">
            <a:off x="0" y="0"/>
            <a:ext cx="6143328"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E9506BD7-1AE2-47CC-0C74-BEC70204E1EB}"/>
              </a:ext>
            </a:extLst>
          </p:cNvPr>
          <p:cNvSpPr/>
          <p:nvPr/>
        </p:nvSpPr>
        <p:spPr>
          <a:xfrm flipH="1">
            <a:off x="6096000" y="0"/>
            <a:ext cx="6096000" cy="6858000"/>
          </a:xfrm>
          <a:prstGeom prst="rect">
            <a:avLst/>
          </a:prstGeom>
          <a:solidFill>
            <a:srgbClr val="D3B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D3B997"/>
                </a:solidFill>
              </a:rPr>
              <a:t>Z</a:t>
            </a:r>
          </a:p>
        </p:txBody>
      </p:sp>
      <p:pic>
        <p:nvPicPr>
          <p:cNvPr id="5" name="Picture 4" descr="A close up of a logo&#10;&#10;AI-generated content may be incorrect.">
            <a:extLst>
              <a:ext uri="{FF2B5EF4-FFF2-40B4-BE49-F238E27FC236}">
                <a16:creationId xmlns:a16="http://schemas.microsoft.com/office/drawing/2014/main" id="{A1BE1AD3-66BC-8599-3DA1-DF47DE8C9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pic>
        <p:nvPicPr>
          <p:cNvPr id="2" name="Picture 1">
            <a:extLst>
              <a:ext uri="{FF2B5EF4-FFF2-40B4-BE49-F238E27FC236}">
                <a16:creationId xmlns:a16="http://schemas.microsoft.com/office/drawing/2014/main" id="{B5AC21C9-9468-452B-16B0-7E70DDDEC8F2}"/>
              </a:ext>
            </a:extLst>
          </p:cNvPr>
          <p:cNvPicPr>
            <a:picLocks noChangeAspect="1"/>
          </p:cNvPicPr>
          <p:nvPr/>
        </p:nvPicPr>
        <p:blipFill>
          <a:blip r:embed="rId3"/>
          <a:stretch>
            <a:fillRect/>
          </a:stretch>
        </p:blipFill>
        <p:spPr>
          <a:xfrm rot="21420366">
            <a:off x="6713655" y="3005120"/>
            <a:ext cx="3144354" cy="3065308"/>
          </a:xfrm>
          <a:prstGeom prst="rect">
            <a:avLst/>
          </a:prstGeom>
          <a:ln w="76200">
            <a:solidFill>
              <a:schemeClr val="bg1"/>
            </a:solidFill>
          </a:ln>
        </p:spPr>
      </p:pic>
      <p:pic>
        <p:nvPicPr>
          <p:cNvPr id="4" name="Picture 3">
            <a:extLst>
              <a:ext uri="{FF2B5EF4-FFF2-40B4-BE49-F238E27FC236}">
                <a16:creationId xmlns:a16="http://schemas.microsoft.com/office/drawing/2014/main" id="{75F0F424-21A8-D543-43B9-BB1E199E0B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86212">
            <a:off x="8158853" y="549275"/>
            <a:ext cx="3482285" cy="2760557"/>
          </a:xfrm>
          <a:prstGeom prst="rect">
            <a:avLst/>
          </a:prstGeom>
          <a:ln w="76200">
            <a:solidFill>
              <a:schemeClr val="bg1"/>
            </a:solidFill>
          </a:ln>
        </p:spPr>
      </p:pic>
      <p:sp>
        <p:nvSpPr>
          <p:cNvPr id="7" name="TextBox 6">
            <a:extLst>
              <a:ext uri="{FF2B5EF4-FFF2-40B4-BE49-F238E27FC236}">
                <a16:creationId xmlns:a16="http://schemas.microsoft.com/office/drawing/2014/main" id="{A60F236B-DA52-3FA0-DEB3-039B6BB6199B}"/>
              </a:ext>
            </a:extLst>
          </p:cNvPr>
          <p:cNvSpPr txBox="1"/>
          <p:nvPr/>
        </p:nvSpPr>
        <p:spPr>
          <a:xfrm>
            <a:off x="10067870" y="3628853"/>
            <a:ext cx="1573268" cy="1569660"/>
          </a:xfrm>
          <a:prstGeom prst="rect">
            <a:avLst/>
          </a:prstGeom>
          <a:noFill/>
        </p:spPr>
        <p:txBody>
          <a:bodyPr wrap="square">
            <a:spAutoFit/>
          </a:bodyPr>
          <a:lstStyle/>
          <a:p>
            <a:pPr algn="l"/>
            <a:r>
              <a:rPr lang="en-US" sz="600" b="0" i="0" dirty="0">
                <a:solidFill>
                  <a:srgbClr val="2F3337"/>
                </a:solidFill>
                <a:effectLst/>
                <a:latin typeface="Poppins" pitchFamily="2" charset="77"/>
                <a:cs typeface="Poppins" pitchFamily="2" charset="77"/>
              </a:rPr>
              <a:t>This map attempts to represent the language, social or nation groups of Aboriginal Australia. It shows only the general locations of larger groupings of people which may include clans, dialects or individual languages in a group. It used published resources from 1988-1994 and is not intended to be exact, nor the boundaries fixed. It is not suitable for native title or other land claims. Source  David R Horton (creator), AIATSIS, 1996. No reproduction without permission. </a:t>
            </a:r>
            <a:br>
              <a:rPr lang="en-US" sz="600" b="0" i="0" dirty="0">
                <a:solidFill>
                  <a:srgbClr val="2F3337"/>
                </a:solidFill>
                <a:effectLst/>
                <a:latin typeface="Poppins" pitchFamily="2" charset="77"/>
                <a:cs typeface="Poppins" pitchFamily="2" charset="77"/>
              </a:rPr>
            </a:br>
            <a:r>
              <a:rPr lang="en-US" sz="600" b="0" i="0" dirty="0">
                <a:solidFill>
                  <a:srgbClr val="2F3337"/>
                </a:solidFill>
                <a:effectLst/>
                <a:latin typeface="Poppins" pitchFamily="2" charset="77"/>
                <a:cs typeface="Poppins" pitchFamily="2" charset="77"/>
              </a:rPr>
              <a:t>To purchase a print version visit: </a:t>
            </a:r>
            <a:r>
              <a:rPr lang="en-US" sz="600" b="0" i="0" dirty="0">
                <a:effectLst/>
                <a:latin typeface="Poppins" pitchFamily="2" charset="77"/>
                <a:cs typeface="Poppins" pitchFamily="2" charset="77"/>
                <a:hlinkClick r:id="rId5">
                  <a:extLst>
                    <a:ext uri="{A12FA001-AC4F-418D-AE19-62706E023703}">
                      <ahyp:hlinkClr xmlns:ahyp="http://schemas.microsoft.com/office/drawing/2018/hyperlinkcolor" val="tx"/>
                    </a:ext>
                  </a:extLst>
                </a:hlinkClick>
              </a:rPr>
              <a:t>www.aiatsis.ashop.com.au</a:t>
            </a:r>
            <a:r>
              <a:rPr lang="en-US" sz="600" b="0" i="0" dirty="0">
                <a:effectLst/>
                <a:latin typeface="Poppins" pitchFamily="2" charset="77"/>
                <a:cs typeface="Poppins" pitchFamily="2" charset="77"/>
              </a:rPr>
              <a:t>.   </a:t>
            </a:r>
            <a:endParaRPr lang="en-AU" sz="600" dirty="0">
              <a:latin typeface="Poppins" pitchFamily="2" charset="77"/>
              <a:cs typeface="Poppins" pitchFamily="2" charset="77"/>
            </a:endParaRPr>
          </a:p>
        </p:txBody>
      </p:sp>
      <p:sp>
        <p:nvSpPr>
          <p:cNvPr id="8" name="TextBox 7">
            <a:extLst>
              <a:ext uri="{FF2B5EF4-FFF2-40B4-BE49-F238E27FC236}">
                <a16:creationId xmlns:a16="http://schemas.microsoft.com/office/drawing/2014/main" id="{50E7C4BE-377F-4161-5C67-CC0815EA63E0}"/>
              </a:ext>
            </a:extLst>
          </p:cNvPr>
          <p:cNvSpPr txBox="1"/>
          <p:nvPr/>
        </p:nvSpPr>
        <p:spPr>
          <a:xfrm rot="10800000" flipV="1">
            <a:off x="6547339" y="6278265"/>
            <a:ext cx="3338245" cy="184666"/>
          </a:xfrm>
          <a:prstGeom prst="rect">
            <a:avLst/>
          </a:prstGeom>
          <a:noFill/>
        </p:spPr>
        <p:txBody>
          <a:bodyPr wrap="square" rtlCol="0">
            <a:spAutoFit/>
          </a:bodyPr>
          <a:lstStyle/>
          <a:p>
            <a:r>
              <a:rPr lang="en-US" sz="600" dirty="0">
                <a:latin typeface="Poppins" pitchFamily="2" charset="77"/>
                <a:cs typeface="Poppins" pitchFamily="2" charset="77"/>
              </a:rPr>
              <a:t>Map of Europe inside Australia – deigned by Deborah Lennis 2007</a:t>
            </a:r>
            <a:endParaRPr lang="en-AU" sz="600" dirty="0">
              <a:latin typeface="Poppins" pitchFamily="2" charset="77"/>
              <a:cs typeface="Poppins" pitchFamily="2" charset="77"/>
            </a:endParaRPr>
          </a:p>
        </p:txBody>
      </p:sp>
      <p:sp>
        <p:nvSpPr>
          <p:cNvPr id="9" name="TextBox 8">
            <a:extLst>
              <a:ext uri="{FF2B5EF4-FFF2-40B4-BE49-F238E27FC236}">
                <a16:creationId xmlns:a16="http://schemas.microsoft.com/office/drawing/2014/main" id="{939D0824-A5D5-2CD0-AEE5-8D5BEBB1B5FF}"/>
              </a:ext>
            </a:extLst>
          </p:cNvPr>
          <p:cNvSpPr txBox="1"/>
          <p:nvPr/>
        </p:nvSpPr>
        <p:spPr>
          <a:xfrm>
            <a:off x="400801" y="451340"/>
            <a:ext cx="5754960" cy="954107"/>
          </a:xfrm>
          <a:prstGeom prst="rect">
            <a:avLst/>
          </a:prstGeom>
          <a:noFill/>
        </p:spPr>
        <p:txBody>
          <a:bodyPr wrap="square" rtlCol="0">
            <a:spAutoFit/>
          </a:bodyPr>
          <a:lstStyle/>
          <a:p>
            <a:r>
              <a:rPr lang="en-US" sz="2800" dirty="0">
                <a:latin typeface="Poppins Medium" pitchFamily="2" charset="77"/>
                <a:cs typeface="Poppins Medium" pitchFamily="2" charset="77"/>
              </a:rPr>
              <a:t>Aboriginal Language Groups throughout Australia </a:t>
            </a:r>
            <a:endParaRPr lang="en-AU" sz="2800" dirty="0">
              <a:latin typeface="Poppins Medium" pitchFamily="2" charset="77"/>
              <a:cs typeface="Poppins Medium" pitchFamily="2" charset="77"/>
            </a:endParaRPr>
          </a:p>
        </p:txBody>
      </p:sp>
      <p:sp>
        <p:nvSpPr>
          <p:cNvPr id="10" name="TextBox 9">
            <a:extLst>
              <a:ext uri="{FF2B5EF4-FFF2-40B4-BE49-F238E27FC236}">
                <a16:creationId xmlns:a16="http://schemas.microsoft.com/office/drawing/2014/main" id="{B9EA5ADA-D3F1-8872-718A-43DF1F784A96}"/>
              </a:ext>
            </a:extLst>
          </p:cNvPr>
          <p:cNvSpPr txBox="1"/>
          <p:nvPr/>
        </p:nvSpPr>
        <p:spPr>
          <a:xfrm>
            <a:off x="429673" y="1688176"/>
            <a:ext cx="5209001" cy="4316566"/>
          </a:xfrm>
          <a:prstGeom prst="rect">
            <a:avLst/>
          </a:prstGeom>
          <a:noFill/>
        </p:spPr>
        <p:txBody>
          <a:bodyPr wrap="square" lIns="91440" tIns="45720" rIns="91440" bIns="45720" rtlCol="0" anchor="t">
            <a:spAutoFit/>
          </a:bodyPr>
          <a:lstStyle/>
          <a:p>
            <a:r>
              <a:rPr lang="en-US" sz="1450" dirty="0">
                <a:latin typeface="Poppins" pitchFamily="2" charset="77"/>
                <a:cs typeface="Poppins" pitchFamily="2" charset="77"/>
              </a:rPr>
              <a:t>Two distinct groups of Indigenous peoples in Australia </a:t>
            </a:r>
          </a:p>
          <a:p>
            <a:pPr marL="285750" indent="-285750">
              <a:buFont typeface="Arial" panose="020B0604020202020204" pitchFamily="34" charset="0"/>
              <a:buChar char="•"/>
            </a:pPr>
            <a:r>
              <a:rPr lang="en-US" sz="1450" dirty="0">
                <a:latin typeface="Poppins" pitchFamily="2" charset="77"/>
                <a:cs typeface="Poppins" pitchFamily="2" charset="77"/>
              </a:rPr>
              <a:t>Aboriginal peoples  (mainland and few small islands)</a:t>
            </a:r>
          </a:p>
          <a:p>
            <a:pPr marL="285750" indent="-285750">
              <a:buFont typeface="Arial" panose="020B0604020202020204" pitchFamily="34" charset="0"/>
              <a:buChar char="•"/>
            </a:pPr>
            <a:r>
              <a:rPr lang="en-US" sz="1450" dirty="0">
                <a:latin typeface="Poppins" pitchFamily="2" charset="77"/>
                <a:cs typeface="Poppins" pitchFamily="2" charset="77"/>
              </a:rPr>
              <a:t>Torres Strait Islander peoples (Islands between Papua New Guinea and the Northern tip of Australia </a:t>
            </a:r>
            <a:br>
              <a:rPr lang="en-US" sz="1450" dirty="0">
                <a:latin typeface="Poppins" pitchFamily="2" charset="77"/>
                <a:cs typeface="Poppins" pitchFamily="2" charset="77"/>
              </a:rPr>
            </a:br>
            <a:endParaRPr lang="en-US" sz="1450" dirty="0">
              <a:latin typeface="Poppins" pitchFamily="2" charset="77"/>
              <a:cs typeface="Poppins" pitchFamily="2" charset="77"/>
            </a:endParaRPr>
          </a:p>
          <a:p>
            <a:r>
              <a:rPr lang="en-US" sz="1450" dirty="0">
                <a:latin typeface="Poppins" pitchFamily="2" charset="77"/>
                <a:cs typeface="Poppins" pitchFamily="2" charset="77"/>
              </a:rPr>
              <a:t>Aboriginal &amp; Torres Strait Islander cultures are the oldest continuing cultures in the world. </a:t>
            </a:r>
          </a:p>
          <a:p>
            <a:endParaRPr lang="en-US" sz="1450" dirty="0">
              <a:latin typeface="Poppins" pitchFamily="2" charset="77"/>
              <a:cs typeface="Poppins" pitchFamily="2" charset="77"/>
            </a:endParaRPr>
          </a:p>
          <a:p>
            <a:r>
              <a:rPr lang="en-US" sz="1450" dirty="0">
                <a:latin typeface="Poppins" pitchFamily="2" charset="77"/>
                <a:cs typeface="Poppins" pitchFamily="2" charset="77"/>
              </a:rPr>
              <a:t>Archaeological evidence demonstrates that Aboriginal peoples have been here 65,000 years. </a:t>
            </a:r>
          </a:p>
          <a:p>
            <a:endParaRPr lang="en-US" sz="1450" dirty="0">
              <a:latin typeface="Poppins" pitchFamily="2" charset="77"/>
              <a:cs typeface="Poppins" pitchFamily="2" charset="77"/>
            </a:endParaRPr>
          </a:p>
          <a:p>
            <a:r>
              <a:rPr lang="en-US" sz="1450" dirty="0">
                <a:latin typeface="Poppins" pitchFamily="2" charset="77"/>
                <a:cs typeface="Poppins" pitchFamily="2" charset="77"/>
              </a:rPr>
              <a:t>Aboriginal Groups throughout  Australia differ in many ways including: </a:t>
            </a:r>
          </a:p>
          <a:p>
            <a:pPr marL="285750" indent="-285750">
              <a:buFont typeface="Arial" panose="020B0604020202020204" pitchFamily="34" charset="0"/>
              <a:buChar char="•"/>
            </a:pPr>
            <a:r>
              <a:rPr lang="en-US" sz="1450" dirty="0">
                <a:latin typeface="Poppins"/>
                <a:cs typeface="Poppins"/>
              </a:rPr>
              <a:t>Language,  Customs, Beliefs  </a:t>
            </a:r>
          </a:p>
          <a:p>
            <a:pPr marL="285750" indent="-285750">
              <a:buFont typeface="Arial" panose="020B0604020202020204" pitchFamily="34" charset="0"/>
              <a:buChar char="•"/>
            </a:pPr>
            <a:r>
              <a:rPr lang="en-US" sz="1450" dirty="0">
                <a:latin typeface="Poppins"/>
                <a:cs typeface="Poppins"/>
              </a:rPr>
              <a:t>Music, Dance, Art forms </a:t>
            </a:r>
          </a:p>
          <a:p>
            <a:pPr marL="285750" indent="-285750">
              <a:buFont typeface="Arial" panose="020B0604020202020204" pitchFamily="34" charset="0"/>
              <a:buChar char="•"/>
            </a:pPr>
            <a:r>
              <a:rPr lang="en-US" sz="1450" dirty="0">
                <a:latin typeface="Poppins" pitchFamily="2" charset="77"/>
                <a:cs typeface="Poppins" pitchFamily="2" charset="77"/>
              </a:rPr>
              <a:t>Ceremonies, Kinship systems </a:t>
            </a:r>
          </a:p>
          <a:p>
            <a:endParaRPr lang="en-AU" sz="1400" dirty="0">
              <a:latin typeface="Poppins" pitchFamily="2" charset="77"/>
              <a:cs typeface="Poppins" pitchFamily="2" charset="77"/>
            </a:endParaRPr>
          </a:p>
          <a:p>
            <a:endParaRPr lang="en-AU" sz="1400" dirty="0">
              <a:latin typeface="Poppins" pitchFamily="2" charset="77"/>
              <a:cs typeface="Poppins" pitchFamily="2" charset="77"/>
            </a:endParaRPr>
          </a:p>
        </p:txBody>
      </p:sp>
    </p:spTree>
    <p:extLst>
      <p:ext uri="{BB962C8B-B14F-4D97-AF65-F5344CB8AC3E}">
        <p14:creationId xmlns:p14="http://schemas.microsoft.com/office/powerpoint/2010/main" val="2261002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B1330BE-52A6-25EB-8473-7CB62EE62460}"/>
              </a:ext>
            </a:extLst>
          </p:cNvPr>
          <p:cNvSpPr/>
          <p:nvPr/>
        </p:nvSpPr>
        <p:spPr>
          <a:xfrm flipH="1">
            <a:off x="6096000" y="0"/>
            <a:ext cx="6096000" cy="6858000"/>
          </a:xfrm>
          <a:prstGeom prst="rect">
            <a:avLst/>
          </a:prstGeom>
          <a:solidFill>
            <a:srgbClr val="D3B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D3B997"/>
                </a:solidFill>
              </a:rPr>
              <a:t>Z</a:t>
            </a:r>
          </a:p>
        </p:txBody>
      </p:sp>
      <p:sp>
        <p:nvSpPr>
          <p:cNvPr id="4" name="Rectangle 3">
            <a:extLst>
              <a:ext uri="{FF2B5EF4-FFF2-40B4-BE49-F238E27FC236}">
                <a16:creationId xmlns:a16="http://schemas.microsoft.com/office/drawing/2014/main" id="{95AB4733-9F9C-EA95-DE7C-40D06FCAD28C}"/>
              </a:ext>
            </a:extLst>
          </p:cNvPr>
          <p:cNvSpPr/>
          <p:nvPr/>
        </p:nvSpPr>
        <p:spPr>
          <a:xfrm flipH="1">
            <a:off x="0" y="0"/>
            <a:ext cx="6096000"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lose up of a logo&#10;&#10;AI-generated content may be incorrect.">
            <a:extLst>
              <a:ext uri="{FF2B5EF4-FFF2-40B4-BE49-F238E27FC236}">
                <a16:creationId xmlns:a16="http://schemas.microsoft.com/office/drawing/2014/main" id="{1444191F-A797-9989-6A63-79429B74C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pic>
        <p:nvPicPr>
          <p:cNvPr id="3" name="Picture 2">
            <a:extLst>
              <a:ext uri="{FF2B5EF4-FFF2-40B4-BE49-F238E27FC236}">
                <a16:creationId xmlns:a16="http://schemas.microsoft.com/office/drawing/2014/main" id="{8BC301AA-2C58-982F-3FA4-C1F3F9AF8CD5}"/>
              </a:ext>
            </a:extLst>
          </p:cNvPr>
          <p:cNvPicPr>
            <a:picLocks noChangeAspect="1"/>
          </p:cNvPicPr>
          <p:nvPr/>
        </p:nvPicPr>
        <p:blipFill>
          <a:blip r:embed="rId3"/>
          <a:stretch>
            <a:fillRect/>
          </a:stretch>
        </p:blipFill>
        <p:spPr>
          <a:xfrm>
            <a:off x="9369286" y="2988300"/>
            <a:ext cx="2271851" cy="3393449"/>
          </a:xfrm>
          <a:prstGeom prst="rect">
            <a:avLst/>
          </a:prstGeom>
          <a:ln w="76200">
            <a:solidFill>
              <a:schemeClr val="bg1"/>
            </a:solidFill>
          </a:ln>
        </p:spPr>
      </p:pic>
      <p:sp>
        <p:nvSpPr>
          <p:cNvPr id="5" name="TextBox 4">
            <a:extLst>
              <a:ext uri="{FF2B5EF4-FFF2-40B4-BE49-F238E27FC236}">
                <a16:creationId xmlns:a16="http://schemas.microsoft.com/office/drawing/2014/main" id="{85AE29A0-0623-EB6B-370F-7D7BA6007E8D}"/>
              </a:ext>
            </a:extLst>
          </p:cNvPr>
          <p:cNvSpPr txBox="1"/>
          <p:nvPr/>
        </p:nvSpPr>
        <p:spPr>
          <a:xfrm>
            <a:off x="6558929" y="5863311"/>
            <a:ext cx="2320027" cy="531614"/>
          </a:xfrm>
          <a:prstGeom prst="rect">
            <a:avLst/>
          </a:prstGeom>
          <a:noFill/>
        </p:spPr>
        <p:txBody>
          <a:bodyPr wrap="square">
            <a:spAutoFit/>
          </a:bodyPr>
          <a:lstStyle/>
          <a:p>
            <a:r>
              <a:rPr lang="en-US" sz="800" dirty="0">
                <a:latin typeface="Arial" panose="020B0604020202020204" pitchFamily="34" charset="0"/>
                <a:cs typeface="Arial" panose="020B0604020202020204" pitchFamily="34" charset="0"/>
              </a:rPr>
              <a:t>Callan Park in Rozelle looking towards the Iron Cove Bridge. “Clans of the Sydney Area” signage created by Joe Hurst 1998 photos taken by Katrina Thorpe 2025 </a:t>
            </a:r>
          </a:p>
        </p:txBody>
      </p:sp>
      <p:sp>
        <p:nvSpPr>
          <p:cNvPr id="7" name="TextBox 6">
            <a:extLst>
              <a:ext uri="{FF2B5EF4-FFF2-40B4-BE49-F238E27FC236}">
                <a16:creationId xmlns:a16="http://schemas.microsoft.com/office/drawing/2014/main" id="{0A7CB56C-FFFB-1B47-37F8-0CB0367BAF77}"/>
              </a:ext>
            </a:extLst>
          </p:cNvPr>
          <p:cNvSpPr txBox="1"/>
          <p:nvPr/>
        </p:nvSpPr>
        <p:spPr>
          <a:xfrm>
            <a:off x="416981" y="442262"/>
            <a:ext cx="4263328" cy="1384995"/>
          </a:xfrm>
          <a:prstGeom prst="rect">
            <a:avLst/>
          </a:prstGeom>
          <a:noFill/>
        </p:spPr>
        <p:txBody>
          <a:bodyPr wrap="square" rtlCol="0">
            <a:spAutoFit/>
          </a:bodyPr>
          <a:lstStyle/>
          <a:p>
            <a:r>
              <a:rPr lang="en-US" sz="2800" dirty="0">
                <a:latin typeface="Poppins Medium" pitchFamily="2" charset="77"/>
                <a:cs typeface="Poppins Medium" pitchFamily="2" charset="77"/>
              </a:rPr>
              <a:t>Sydney Basin Aboriginal Clan Groups </a:t>
            </a:r>
            <a:endParaRPr lang="en-AU" sz="2800" dirty="0">
              <a:latin typeface="Poppins Medium" pitchFamily="2" charset="77"/>
              <a:cs typeface="Poppins Medium" pitchFamily="2" charset="77"/>
            </a:endParaRPr>
          </a:p>
        </p:txBody>
      </p:sp>
      <p:sp>
        <p:nvSpPr>
          <p:cNvPr id="8" name="TextBox 7">
            <a:extLst>
              <a:ext uri="{FF2B5EF4-FFF2-40B4-BE49-F238E27FC236}">
                <a16:creationId xmlns:a16="http://schemas.microsoft.com/office/drawing/2014/main" id="{A400F84A-2530-4222-A2E2-778D3EBD640C}"/>
              </a:ext>
            </a:extLst>
          </p:cNvPr>
          <p:cNvSpPr txBox="1"/>
          <p:nvPr/>
        </p:nvSpPr>
        <p:spPr>
          <a:xfrm>
            <a:off x="436426" y="2127680"/>
            <a:ext cx="4605992" cy="1815882"/>
          </a:xfrm>
          <a:prstGeom prst="rect">
            <a:avLst/>
          </a:prstGeom>
          <a:noFill/>
        </p:spPr>
        <p:txBody>
          <a:bodyPr wrap="square" rtlCol="0">
            <a:spAutoFit/>
          </a:bodyPr>
          <a:lstStyle/>
          <a:p>
            <a:r>
              <a:rPr lang="en-US" sz="1600" dirty="0">
                <a:latin typeface="Poppins" pitchFamily="2" charset="77"/>
                <a:cs typeface="Poppins" pitchFamily="2" charset="77"/>
              </a:rPr>
              <a:t>Lands boarded by the 3 rivers </a:t>
            </a:r>
          </a:p>
          <a:p>
            <a:pPr marL="742950" lvl="1" indent="-285750">
              <a:buFont typeface="Arial" panose="020B0604020202020204" pitchFamily="34" charset="0"/>
              <a:buChar char="•"/>
            </a:pPr>
            <a:r>
              <a:rPr lang="en-US" sz="1600" dirty="0">
                <a:latin typeface="Poppins" pitchFamily="2" charset="77"/>
                <a:cs typeface="Poppins" pitchFamily="2" charset="77"/>
              </a:rPr>
              <a:t>Hawkesbury River – North </a:t>
            </a:r>
          </a:p>
          <a:p>
            <a:pPr marL="742950" lvl="1" indent="-285750">
              <a:buFont typeface="Arial" panose="020B0604020202020204" pitchFamily="34" charset="0"/>
              <a:buChar char="•"/>
            </a:pPr>
            <a:r>
              <a:rPr lang="en-US" sz="1600" dirty="0">
                <a:latin typeface="Poppins" pitchFamily="2" charset="77"/>
                <a:cs typeface="Poppins" pitchFamily="2" charset="77"/>
              </a:rPr>
              <a:t>Nepean River – West</a:t>
            </a:r>
          </a:p>
          <a:p>
            <a:pPr marL="742950" lvl="1" indent="-285750">
              <a:buFont typeface="Arial" panose="020B0604020202020204" pitchFamily="34" charset="0"/>
              <a:buChar char="•"/>
            </a:pPr>
            <a:r>
              <a:rPr lang="en-US" sz="1600" dirty="0">
                <a:latin typeface="Poppins" pitchFamily="2" charset="77"/>
                <a:cs typeface="Poppins" pitchFamily="2" charset="77"/>
              </a:rPr>
              <a:t>Georges River – South </a:t>
            </a:r>
          </a:p>
          <a:p>
            <a:pPr marL="742950" lvl="1" indent="-285750">
              <a:buFont typeface="Arial" panose="020B0604020202020204" pitchFamily="34" charset="0"/>
              <a:buChar char="•"/>
            </a:pPr>
            <a:r>
              <a:rPr lang="en-US" sz="1600" dirty="0">
                <a:latin typeface="Poppins" pitchFamily="2" charset="77"/>
                <a:cs typeface="Poppins" pitchFamily="2" charset="77"/>
              </a:rPr>
              <a:t>Coastline – East </a:t>
            </a:r>
            <a:br>
              <a:rPr lang="en-US" sz="1600" dirty="0">
                <a:latin typeface="Poppins" pitchFamily="2" charset="77"/>
                <a:cs typeface="Poppins" pitchFamily="2" charset="77"/>
              </a:rPr>
            </a:br>
            <a:endParaRPr lang="en-US" sz="1600" dirty="0">
              <a:latin typeface="Poppins" pitchFamily="2" charset="77"/>
              <a:cs typeface="Poppins" pitchFamily="2" charset="77"/>
            </a:endParaRPr>
          </a:p>
          <a:p>
            <a:r>
              <a:rPr lang="en-US" sz="1600" dirty="0">
                <a:latin typeface="Poppins" pitchFamily="2" charset="77"/>
                <a:cs typeface="Poppins" pitchFamily="2" charset="77"/>
              </a:rPr>
              <a:t>29 different clans and languages spoken </a:t>
            </a:r>
            <a:endParaRPr lang="en-AU" sz="1600" dirty="0">
              <a:latin typeface="Poppins" pitchFamily="2" charset="77"/>
              <a:cs typeface="Poppins" pitchFamily="2" charset="77"/>
            </a:endParaRPr>
          </a:p>
        </p:txBody>
      </p:sp>
      <p:pic>
        <p:nvPicPr>
          <p:cNvPr id="2" name="Picture 1">
            <a:extLst>
              <a:ext uri="{FF2B5EF4-FFF2-40B4-BE49-F238E27FC236}">
                <a16:creationId xmlns:a16="http://schemas.microsoft.com/office/drawing/2014/main" id="{06F94ED9-C61A-F68D-5DFE-67EB046B576A}"/>
              </a:ext>
            </a:extLst>
          </p:cNvPr>
          <p:cNvPicPr>
            <a:picLocks noChangeAspect="1"/>
          </p:cNvPicPr>
          <p:nvPr/>
        </p:nvPicPr>
        <p:blipFill>
          <a:blip r:embed="rId4"/>
          <a:srcRect l="5589" t="11146" b="12814"/>
          <a:stretch/>
        </p:blipFill>
        <p:spPr>
          <a:xfrm rot="196320">
            <a:off x="6715261" y="622853"/>
            <a:ext cx="3734205" cy="4492486"/>
          </a:xfrm>
          <a:prstGeom prst="rect">
            <a:avLst/>
          </a:prstGeom>
          <a:ln w="76200">
            <a:solidFill>
              <a:schemeClr val="bg1"/>
            </a:solidFill>
          </a:ln>
        </p:spPr>
      </p:pic>
    </p:spTree>
    <p:extLst>
      <p:ext uri="{BB962C8B-B14F-4D97-AF65-F5344CB8AC3E}">
        <p14:creationId xmlns:p14="http://schemas.microsoft.com/office/powerpoint/2010/main" val="2807395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823C96-FE7D-0FF6-1194-E9C550A19C42}"/>
              </a:ext>
            </a:extLst>
          </p:cNvPr>
          <p:cNvSpPr/>
          <p:nvPr/>
        </p:nvSpPr>
        <p:spPr>
          <a:xfrm flipH="1">
            <a:off x="0" y="0"/>
            <a:ext cx="6143328" cy="6858000"/>
          </a:xfrm>
          <a:prstGeom prst="rect">
            <a:avLst/>
          </a:prstGeom>
          <a:solidFill>
            <a:srgbClr val="F5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C32B71A-DF6B-2732-AB7B-8A472E74689C}"/>
              </a:ext>
            </a:extLst>
          </p:cNvPr>
          <p:cNvSpPr/>
          <p:nvPr/>
        </p:nvSpPr>
        <p:spPr>
          <a:xfrm flipH="1">
            <a:off x="6132512" y="0"/>
            <a:ext cx="6059487" cy="6858000"/>
          </a:xfrm>
          <a:prstGeom prst="rect">
            <a:avLst/>
          </a:prstGeom>
          <a:solidFill>
            <a:srgbClr val="D3B9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D3B997"/>
                </a:solidFill>
              </a:rPr>
              <a:t>Z</a:t>
            </a:r>
          </a:p>
        </p:txBody>
      </p:sp>
      <p:pic>
        <p:nvPicPr>
          <p:cNvPr id="6" name="Picture 5" descr="A close up of a logo&#10;&#10;AI-generated content may be incorrect.">
            <a:extLst>
              <a:ext uri="{FF2B5EF4-FFF2-40B4-BE49-F238E27FC236}">
                <a16:creationId xmlns:a16="http://schemas.microsoft.com/office/drawing/2014/main" id="{F25B0E51-2E57-E2F2-09D2-59DE01B3AF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349" y="5914381"/>
            <a:ext cx="3609562" cy="496101"/>
          </a:xfrm>
          <a:prstGeom prst="rect">
            <a:avLst/>
          </a:prstGeom>
        </p:spPr>
      </p:pic>
      <p:sp>
        <p:nvSpPr>
          <p:cNvPr id="7" name="TextBox 6">
            <a:extLst>
              <a:ext uri="{FF2B5EF4-FFF2-40B4-BE49-F238E27FC236}">
                <a16:creationId xmlns:a16="http://schemas.microsoft.com/office/drawing/2014/main" id="{22AEEC3B-C627-6B67-C465-83159B0FFD93}"/>
              </a:ext>
            </a:extLst>
          </p:cNvPr>
          <p:cNvSpPr txBox="1"/>
          <p:nvPr/>
        </p:nvSpPr>
        <p:spPr>
          <a:xfrm>
            <a:off x="416981" y="430387"/>
            <a:ext cx="4263328" cy="1815882"/>
          </a:xfrm>
          <a:prstGeom prst="rect">
            <a:avLst/>
          </a:prstGeom>
          <a:noFill/>
        </p:spPr>
        <p:txBody>
          <a:bodyPr wrap="square" rtlCol="0">
            <a:spAutoFit/>
          </a:bodyPr>
          <a:lstStyle/>
          <a:p>
            <a:r>
              <a:rPr lang="en-US" sz="2800" dirty="0">
                <a:latin typeface="Poppins Medium" pitchFamily="2" charset="77"/>
                <a:cs typeface="Poppins Medium" pitchFamily="2" charset="77"/>
              </a:rPr>
              <a:t>Traditional Custodians of the Inner West Council Local Government Area</a:t>
            </a:r>
            <a:endParaRPr lang="en-AU" sz="2800" dirty="0">
              <a:latin typeface="Poppins Medium" pitchFamily="2" charset="77"/>
              <a:cs typeface="Poppins Medium" pitchFamily="2" charset="77"/>
            </a:endParaRPr>
          </a:p>
        </p:txBody>
      </p:sp>
      <p:pic>
        <p:nvPicPr>
          <p:cNvPr id="8" name="Picture 7">
            <a:extLst>
              <a:ext uri="{FF2B5EF4-FFF2-40B4-BE49-F238E27FC236}">
                <a16:creationId xmlns:a16="http://schemas.microsoft.com/office/drawing/2014/main" id="{66F9A576-E955-7F4E-CD88-49AF70D99B94}"/>
              </a:ext>
            </a:extLst>
          </p:cNvPr>
          <p:cNvPicPr>
            <a:picLocks noChangeAspect="1"/>
          </p:cNvPicPr>
          <p:nvPr/>
        </p:nvPicPr>
        <p:blipFill>
          <a:blip r:embed="rId3"/>
          <a:srcRect l="2994" r="2209"/>
          <a:stretch/>
        </p:blipFill>
        <p:spPr>
          <a:xfrm>
            <a:off x="6122101" y="0"/>
            <a:ext cx="6077101" cy="5277079"/>
          </a:xfrm>
          <a:prstGeom prst="rect">
            <a:avLst/>
          </a:prstGeom>
          <a:ln w="76200">
            <a:noFill/>
          </a:ln>
        </p:spPr>
      </p:pic>
      <p:sp>
        <p:nvSpPr>
          <p:cNvPr id="9" name="TextBox 8">
            <a:extLst>
              <a:ext uri="{FF2B5EF4-FFF2-40B4-BE49-F238E27FC236}">
                <a16:creationId xmlns:a16="http://schemas.microsoft.com/office/drawing/2014/main" id="{BA4973FE-CD2A-488E-9A76-EB044A65A833}"/>
              </a:ext>
            </a:extLst>
          </p:cNvPr>
          <p:cNvSpPr txBox="1"/>
          <p:nvPr/>
        </p:nvSpPr>
        <p:spPr>
          <a:xfrm>
            <a:off x="6551926" y="6247524"/>
            <a:ext cx="3187296" cy="215444"/>
          </a:xfrm>
          <a:prstGeom prst="rect">
            <a:avLst/>
          </a:prstGeom>
          <a:noFill/>
        </p:spPr>
        <p:txBody>
          <a:bodyPr wrap="square" rtlCol="0">
            <a:spAutoFit/>
          </a:bodyPr>
          <a:lstStyle/>
          <a:p>
            <a:r>
              <a:rPr lang="en-US" sz="800" dirty="0">
                <a:latin typeface="Poppins" pitchFamily="2" charset="77"/>
                <a:cs typeface="Poppins" pitchFamily="2" charset="77"/>
              </a:rPr>
              <a:t>Map of Aboriginal clans Sydney Basin – Source unknown </a:t>
            </a:r>
            <a:endParaRPr lang="en-AU" sz="800" dirty="0">
              <a:latin typeface="Poppins" pitchFamily="2" charset="77"/>
              <a:cs typeface="Poppins" pitchFamily="2" charset="77"/>
            </a:endParaRPr>
          </a:p>
        </p:txBody>
      </p:sp>
      <p:sp>
        <p:nvSpPr>
          <p:cNvPr id="10" name="TextBox 9">
            <a:extLst>
              <a:ext uri="{FF2B5EF4-FFF2-40B4-BE49-F238E27FC236}">
                <a16:creationId xmlns:a16="http://schemas.microsoft.com/office/drawing/2014/main" id="{9A7825A2-05B8-01EB-0D7D-C7071772CEE5}"/>
              </a:ext>
            </a:extLst>
          </p:cNvPr>
          <p:cNvSpPr txBox="1"/>
          <p:nvPr/>
        </p:nvSpPr>
        <p:spPr>
          <a:xfrm>
            <a:off x="476182" y="2647822"/>
            <a:ext cx="5288514" cy="2308324"/>
          </a:xfrm>
          <a:prstGeom prst="rect">
            <a:avLst/>
          </a:prstGeom>
          <a:noFill/>
        </p:spPr>
        <p:txBody>
          <a:bodyPr wrap="square" rtlCol="0">
            <a:spAutoFit/>
          </a:bodyPr>
          <a:lstStyle/>
          <a:p>
            <a:r>
              <a:rPr lang="en-US" sz="1600" dirty="0">
                <a:latin typeface="Poppins" pitchFamily="2" charset="77"/>
                <a:cs typeface="Poppins" pitchFamily="2" charset="77"/>
              </a:rPr>
              <a:t>Traditional resident of the Inner West LGA were the</a:t>
            </a:r>
            <a:br>
              <a:rPr lang="en-US" sz="1600" dirty="0">
                <a:latin typeface="Poppins" pitchFamily="2" charset="77"/>
                <a:cs typeface="Poppins" pitchFamily="2" charset="77"/>
              </a:rPr>
            </a:br>
            <a:r>
              <a:rPr lang="en-US" sz="1600" dirty="0">
                <a:latin typeface="Poppins" pitchFamily="2" charset="77"/>
                <a:cs typeface="Poppins" pitchFamily="2" charset="77"/>
              </a:rPr>
              <a:t> </a:t>
            </a:r>
          </a:p>
          <a:p>
            <a:pPr marL="285750" indent="-285750">
              <a:buFont typeface="Arial" panose="020B0604020202020204" pitchFamily="34" charset="0"/>
              <a:buChar char="•"/>
            </a:pPr>
            <a:r>
              <a:rPr lang="en-US" sz="1600" dirty="0">
                <a:latin typeface="Poppins Medium" pitchFamily="2" charset="77"/>
                <a:cs typeface="Poppins Medium" pitchFamily="2" charset="77"/>
              </a:rPr>
              <a:t>Gadigal</a:t>
            </a:r>
            <a:br>
              <a:rPr lang="en-US" sz="1600" b="1" dirty="0">
                <a:latin typeface="Poppins" pitchFamily="2" charset="77"/>
                <a:cs typeface="Poppins" pitchFamily="2" charset="77"/>
              </a:rPr>
            </a:br>
            <a:r>
              <a:rPr lang="en-US" sz="1600" dirty="0">
                <a:latin typeface="Poppins" pitchFamily="2" charset="77"/>
                <a:cs typeface="Poppins" pitchFamily="2" charset="77"/>
              </a:rPr>
              <a:t>exact boundaries are unknown along the south side Port Jackson to about </a:t>
            </a:r>
            <a:r>
              <a:rPr lang="en-US" sz="1600" dirty="0" err="1">
                <a:latin typeface="Poppins" pitchFamily="2" charset="77"/>
                <a:cs typeface="Poppins" pitchFamily="2" charset="77"/>
              </a:rPr>
              <a:t>Petersham</a:t>
            </a:r>
            <a:r>
              <a:rPr lang="en-US" sz="1600" dirty="0">
                <a:latin typeface="Poppins" pitchFamily="2" charset="77"/>
                <a:cs typeface="Poppins" pitchFamily="2" charset="77"/>
              </a:rPr>
              <a:t> </a:t>
            </a:r>
            <a:br>
              <a:rPr lang="en-US" sz="1600" dirty="0">
                <a:latin typeface="Poppins" pitchFamily="2" charset="77"/>
                <a:cs typeface="Poppins" pitchFamily="2" charset="77"/>
              </a:rPr>
            </a:br>
            <a:endParaRPr lang="en-US" sz="1600" dirty="0">
              <a:latin typeface="Poppins" pitchFamily="2" charset="77"/>
              <a:cs typeface="Poppins" pitchFamily="2" charset="77"/>
            </a:endParaRPr>
          </a:p>
          <a:p>
            <a:pPr marL="285750" indent="-285750">
              <a:buFont typeface="Arial" panose="020B0604020202020204" pitchFamily="34" charset="0"/>
              <a:buChar char="•"/>
            </a:pPr>
            <a:r>
              <a:rPr lang="en-US" sz="1600" dirty="0" err="1">
                <a:latin typeface="Poppins Medium" pitchFamily="2" charset="77"/>
                <a:cs typeface="Poppins Medium" pitchFamily="2" charset="77"/>
              </a:rPr>
              <a:t>Wangal</a:t>
            </a:r>
            <a:br>
              <a:rPr lang="en-US" sz="1600" b="1" dirty="0">
                <a:latin typeface="Poppins" pitchFamily="2" charset="77"/>
                <a:cs typeface="Poppins" pitchFamily="2" charset="77"/>
              </a:rPr>
            </a:br>
            <a:r>
              <a:rPr lang="en-US" sz="1600" dirty="0" err="1">
                <a:latin typeface="Poppins" pitchFamily="2" charset="77"/>
                <a:cs typeface="Poppins" pitchFamily="2" charset="77"/>
              </a:rPr>
              <a:t>Petersham</a:t>
            </a:r>
            <a:r>
              <a:rPr lang="en-US" sz="1600" dirty="0">
                <a:latin typeface="Poppins" pitchFamily="2" charset="77"/>
                <a:cs typeface="Poppins" pitchFamily="2" charset="77"/>
              </a:rPr>
              <a:t> along the southern shore of the Parramatta River to about Rosehill </a:t>
            </a:r>
          </a:p>
        </p:txBody>
      </p:sp>
    </p:spTree>
    <p:extLst>
      <p:ext uri="{BB962C8B-B14F-4D97-AF65-F5344CB8AC3E}">
        <p14:creationId xmlns:p14="http://schemas.microsoft.com/office/powerpoint/2010/main" val="21521321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72e4d61-b0e1-4512-a2d7-8a084ba9087f">
      <Value>3</Value>
      <Value>2</Value>
      <Value>1</Value>
    </TaxCatchAll>
    <lcf76f155ced4ddcb4097134ff3c332f xmlns="569a9a18-66eb-4d7f-87f9-e951ff39fbe1">
      <Terms xmlns="http://schemas.microsoft.com/office/infopath/2007/PartnerControls"/>
    </lcf76f155ced4ddcb4097134ff3c332f>
    <ja41ec0d84ad44129a5319a9e852e644 xmlns="e15b3f28-72fe-4d8e-9015-cd7639cc1d5c">
      <Terms xmlns="http://schemas.microsoft.com/office/infopath/2007/PartnerControls">
        <TermInfo xmlns="http://schemas.microsoft.com/office/infopath/2007/PartnerControls">
          <TermName xmlns="http://schemas.microsoft.com/office/infopath/2007/PartnerControls">Libraries</TermName>
          <TermId xmlns="http://schemas.microsoft.com/office/infopath/2007/PartnerControls">9cc06748-eb9b-4c69-8d57-21c1cba5285b</TermId>
        </TermInfo>
      </Terms>
    </ja41ec0d84ad44129a5319a9e852e644>
    <Sensitivity_x0020_Label xmlns="e15b3f28-72fe-4d8e-9015-cd7639cc1d5c">Confidential</Sensitivity_x0020_Label>
    <a4aea6358e984ac9b861ac1b28a77451 xmlns="e15b3f28-72fe-4d8e-9015-cd7639cc1d5c">
      <Terms xmlns="http://schemas.microsoft.com/office/infopath/2007/PartnerControls">
        <TermInfo xmlns="http://schemas.microsoft.com/office/infopath/2007/PartnerControls">
          <TermName xmlns="http://schemas.microsoft.com/office/infopath/2007/PartnerControls">Department</TermName>
          <TermId xmlns="http://schemas.microsoft.com/office/infopath/2007/PartnerControls">c786d8df-7b5d-4014-bc26-c45c2dabee8c</TermId>
        </TermInfo>
      </Terms>
    </a4aea6358e984ac9b861ac1b28a77451>
    <l1c0f6ab8ef2402fbec6471c41ba8676 xmlns="e15b3f28-72fe-4d8e-9015-cd7639cc1d5c">
      <Terms xmlns="http://schemas.microsoft.com/office/infopath/2007/PartnerControls"/>
    </l1c0f6ab8ef2402fbec6471c41ba8676>
    <NOtes xmlns="569a9a18-66eb-4d7f-87f9-e951ff39fbe1" xsi:nil="true"/>
    <j34109dad6d74e65aeb70f26fb08b4f8 xmlns="e15b3f28-72fe-4d8e-9015-cd7639cc1d5c">
      <Terms xmlns="http://schemas.microsoft.com/office/infopath/2007/PartnerControls">
        <TermInfo xmlns="http://schemas.microsoft.com/office/infopath/2007/PartnerControls">
          <TermName xmlns="http://schemas.microsoft.com/office/infopath/2007/PartnerControls">Community Services:Library and Public Information Access</TermName>
          <TermId xmlns="http://schemas.microsoft.com/office/infopath/2007/PartnerControls">1f618560-044c-40b5-890b-84700c807126</TermId>
        </TermInfo>
      </Terms>
    </j34109dad6d74e65aeb70f26fb08b4f8>
  </documentManagement>
</p:properties>
</file>

<file path=customXml/item3.xml><?xml version="1.0" encoding="utf-8"?>
<ct:contentTypeSchema xmlns:ct="http://schemas.microsoft.com/office/2006/metadata/contentType" xmlns:ma="http://schemas.microsoft.com/office/2006/metadata/properties/metaAttributes" ct:_="" ma:_="" ma:contentTypeName="Council Document" ma:contentTypeID="0x0101002EA0ACC7199C6F48BBC1C50C26568B7000F205140F1F9F244E8F961A9269A278AE" ma:contentTypeVersion="33" ma:contentTypeDescription="" ma:contentTypeScope="" ma:versionID="001a86ed441c96896e7fd3c1689f53d3">
  <xsd:schema xmlns:xsd="http://www.w3.org/2001/XMLSchema" xmlns:xs="http://www.w3.org/2001/XMLSchema" xmlns:p="http://schemas.microsoft.com/office/2006/metadata/properties" xmlns:ns2="e15b3f28-72fe-4d8e-9015-cd7639cc1d5c" xmlns:ns3="672e4d61-b0e1-4512-a2d7-8a084ba9087f" xmlns:ns4="569a9a18-66eb-4d7f-87f9-e951ff39fbe1" targetNamespace="http://schemas.microsoft.com/office/2006/metadata/properties" ma:root="true" ma:fieldsID="16b2d1b190e599b83a20caa5ecc31f78" ns2:_="" ns3:_="" ns4:_="">
    <xsd:import namespace="e15b3f28-72fe-4d8e-9015-cd7639cc1d5c"/>
    <xsd:import namespace="672e4d61-b0e1-4512-a2d7-8a084ba9087f"/>
    <xsd:import namespace="569a9a18-66eb-4d7f-87f9-e951ff39fbe1"/>
    <xsd:element name="properties">
      <xsd:complexType>
        <xsd:sequence>
          <xsd:element name="documentManagement">
            <xsd:complexType>
              <xsd:all>
                <xsd:element ref="ns2:j34109dad6d74e65aeb70f26fb08b4f8" minOccurs="0"/>
                <xsd:element ref="ns3:TaxCatchAll" minOccurs="0"/>
                <xsd:element ref="ns3:TaxCatchAllLabel" minOccurs="0"/>
                <xsd:element ref="ns2:l1c0f6ab8ef2402fbec6471c41ba8676" minOccurs="0"/>
                <xsd:element ref="ns2:a4aea6358e984ac9b861ac1b28a77451" minOccurs="0"/>
                <xsd:element ref="ns2:ja41ec0d84ad44129a5319a9e852e644" minOccurs="0"/>
                <xsd:element ref="ns2:Sensitivity_x0020_Label"/>
                <xsd:element ref="ns4:MediaServiceMetadata" minOccurs="0"/>
                <xsd:element ref="ns4:MediaServiceFastMetadata" minOccurs="0"/>
                <xsd:element ref="ns4:MediaServiceDateTaken" minOccurs="0"/>
                <xsd:element ref="ns4:MediaServiceAutoTags" minOccurs="0"/>
                <xsd:element ref="ns4:MediaLengthInSeconds" minOccurs="0"/>
                <xsd:element ref="ns4:MediaServiceAutoKeyPoints" minOccurs="0"/>
                <xsd:element ref="ns4:MediaServiceKeyPoints" minOccurs="0"/>
                <xsd:element ref="ns4:lcf76f155ced4ddcb4097134ff3c332f" minOccurs="0"/>
                <xsd:element ref="ns4:MediaServiceGenerationTime" minOccurs="0"/>
                <xsd:element ref="ns4:MediaServiceEventHashCode" minOccurs="0"/>
                <xsd:element ref="ns4:MediaServiceOCR" minOccurs="0"/>
                <xsd:element ref="ns4:MediaServiceObjectDetectorVersions" minOccurs="0"/>
                <xsd:element ref="ns4:MediaServiceSearchProperties" minOccurs="0"/>
                <xsd:element ref="ns3:SharedWithUsers" minOccurs="0"/>
                <xsd:element ref="ns3:SharedWithDetails" minOccurs="0"/>
                <xsd:element ref="ns4:MediaServiceLocation" minOccurs="0"/>
                <xsd:element ref="ns4: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5b3f28-72fe-4d8e-9015-cd7639cc1d5c" elementFormDefault="qualified">
    <xsd:import namespace="http://schemas.microsoft.com/office/2006/documentManagement/types"/>
    <xsd:import namespace="http://schemas.microsoft.com/office/infopath/2007/PartnerControls"/>
    <xsd:element name="j34109dad6d74e65aeb70f26fb08b4f8" ma:index="8" ma:taxonomy="true" ma:internalName="j34109dad6d74e65aeb70f26fb08b4f8" ma:taxonomyFieldName="Business_x0020_Activity" ma:displayName="Business Activity" ma:default="1;#Community Services:Library and Public Information Access|1f618560-044c-40b5-890b-84700c807126" ma:fieldId="{334109da-d6d7-4e65-aeb7-0f26fb08b4f8}" ma:sspId="516bdea9-e600-4589-8521-3bb65543706f" ma:termSetId="d7779c34-d779-4a12-a510-141af220f10e" ma:anchorId="00000000-0000-0000-0000-000000000000" ma:open="false" ma:isKeyword="false">
      <xsd:complexType>
        <xsd:sequence>
          <xsd:element ref="pc:Terms" minOccurs="0" maxOccurs="1"/>
        </xsd:sequence>
      </xsd:complexType>
    </xsd:element>
    <xsd:element name="l1c0f6ab8ef2402fbec6471c41ba8676" ma:index="12" nillable="true" ma:taxonomy="true" ma:internalName="l1c0f6ab8ef2402fbec6471c41ba8676" ma:taxonomyFieldName="Document_x0020_Type" ma:displayName="Document Type" ma:default="" ma:fieldId="{51c0f6ab-8ef2-402f-bec6-471c41ba8676}" ma:sspId="516bdea9-e600-4589-8521-3bb65543706f" ma:termSetId="cedfea7a-4584-43c3-bfae-fe9117c1cf37" ma:anchorId="00000000-0000-0000-0000-000000000000" ma:open="false" ma:isKeyword="false">
      <xsd:complexType>
        <xsd:sequence>
          <xsd:element ref="pc:Terms" minOccurs="0" maxOccurs="1"/>
        </xsd:sequence>
      </xsd:complexType>
    </xsd:element>
    <xsd:element name="a4aea6358e984ac9b861ac1b28a77451" ma:index="14" ma:taxonomy="true" ma:internalName="a4aea6358e984ac9b861ac1b28a77451" ma:taxonomyFieldName="Site_x0020_Type" ma:displayName="Site Type" ma:default="3;#Department|c786d8df-7b5d-4014-bc26-c45c2dabee8c" ma:fieldId="{a4aea635-8e98-4ac9-b861-ac1b28a77451}" ma:sspId="516bdea9-e600-4589-8521-3bb65543706f" ma:termSetId="8e194f18-3923-40b7-b147-49ceb7d7b023" ma:anchorId="00000000-0000-0000-0000-000000000000" ma:open="false" ma:isKeyword="false">
      <xsd:complexType>
        <xsd:sequence>
          <xsd:element ref="pc:Terms" minOccurs="0" maxOccurs="1"/>
        </xsd:sequence>
      </xsd:complexType>
    </xsd:element>
    <xsd:element name="ja41ec0d84ad44129a5319a9e852e644" ma:index="15" ma:taxonomy="true" ma:internalName="ja41ec0d84ad44129a5319a9e852e644" ma:taxonomyFieldName="IWC_x0020_Department" ma:displayName="IWC Department" ma:default="2;#Libraries|9cc06748-eb9b-4c69-8d57-21c1cba5285b" ma:fieldId="{3a41ec0d-84ad-4412-9a53-19a9e852e644}" ma:sspId="516bdea9-e600-4589-8521-3bb65543706f" ma:termSetId="650ad434-b259-4125-b858-b6708200a3c9" ma:anchorId="00000000-0000-0000-0000-000000000000" ma:open="false" ma:isKeyword="false">
      <xsd:complexType>
        <xsd:sequence>
          <xsd:element ref="pc:Terms" minOccurs="0" maxOccurs="1"/>
        </xsd:sequence>
      </xsd:complexType>
    </xsd:element>
    <xsd:element name="Sensitivity_x0020_Label" ma:index="17" ma:displayName="Sensitivity Label" ma:default="Confidential" ma:internalName="Sensitivity_x0020_Labe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72e4d61-b0e1-4512-a2d7-8a084ba9087f"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064c3619-760d-46da-b233-7ff19f2c3dd0}" ma:internalName="TaxCatchAll" ma:showField="CatchAllData" ma:web="672e4d61-b0e1-4512-a2d7-8a084ba9087f">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064c3619-760d-46da-b233-7ff19f2c3dd0}" ma:internalName="TaxCatchAllLabel" ma:readOnly="true" ma:showField="CatchAllDataLabel" ma:web="672e4d61-b0e1-4512-a2d7-8a084ba9087f">
      <xsd:complexType>
        <xsd:complexContent>
          <xsd:extension base="dms:MultiChoiceLookup">
            <xsd:sequence>
              <xsd:element name="Value" type="dms:Lookup" maxOccurs="unbounded" minOccurs="0" nillable="true"/>
            </xsd:sequence>
          </xsd:extension>
        </xsd:complexContent>
      </xsd:complexType>
    </xsd:element>
    <xsd:element name="SharedWithUsers" ma:index="3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69a9a18-66eb-4d7f-87f9-e951ff39fbe1" elementFormDefault="qualified">
    <xsd:import namespace="http://schemas.microsoft.com/office/2006/documentManagement/types"/>
    <xsd:import namespace="http://schemas.microsoft.com/office/infopath/2007/PartnerControls"/>
    <xsd:element name="MediaServiceMetadata" ma:index="19" nillable="true" ma:displayName="MediaServiceMetadata" ma:hidden="true" ma:internalName="MediaServiceMetadata" ma:readOnly="true">
      <xsd:simpleType>
        <xsd:restriction base="dms:Note"/>
      </xsd:simpleType>
    </xsd:element>
    <xsd:element name="MediaServiceFastMetadata" ma:index="20" nillable="true" ma:displayName="MediaServiceFastMetadata" ma:hidden="true" ma:internalName="MediaServiceFastMetadata" ma:readOnly="true">
      <xsd:simpleType>
        <xsd:restriction base="dms:Note"/>
      </xsd:simpleType>
    </xsd:element>
    <xsd:element name="MediaServiceDateTaken" ma:index="21" nillable="true" ma:displayName="MediaServiceDateTaken" ma:hidden="true" ma:internalName="MediaServiceDateTaken" ma:readOnly="true">
      <xsd:simpleType>
        <xsd:restriction base="dms:Text"/>
      </xsd:simpleType>
    </xsd:element>
    <xsd:element name="MediaServiceAutoTags" ma:index="22" nillable="true" ma:displayName="Tags" ma:internalName="MediaServiceAutoTag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516bdea9-e600-4589-8521-3bb65543706f" ma:termSetId="09814cd3-568e-fe90-9814-8d621ff8fb84" ma:anchorId="fba54fb3-c3e1-fe81-a776-ca4b69148c4d" ma:open="true" ma:isKeyword="false">
      <xsd:complexType>
        <xsd:sequence>
          <xsd:element ref="pc:Terms" minOccurs="0" maxOccurs="1"/>
        </xsd:sequence>
      </xsd:complex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element name="MediaServiceOCR" ma:index="30" nillable="true" ma:displayName="Extracted Text" ma:internalName="MediaServiceOCR" ma:readOnly="true">
      <xsd:simpleType>
        <xsd:restriction base="dms:Note">
          <xsd:maxLength value="255"/>
        </xsd:restriction>
      </xsd:simple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element name="MediaServiceLocation" ma:index="35" nillable="true" ma:displayName="Location" ma:indexed="true" ma:internalName="MediaServiceLocation" ma:readOnly="true">
      <xsd:simpleType>
        <xsd:restriction base="dms:Text"/>
      </xsd:simpleType>
    </xsd:element>
    <xsd:element name="NOtes" ma:index="36" nillable="true" ma:displayName="NOtes" ma:format="Dropdown" ma:internalName="NOtes">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61E50A-F1C2-4ACF-92E6-341DA9F04362}">
  <ds:schemaRefs>
    <ds:schemaRef ds:uri="http://schemas.microsoft.com/sharepoint/v3/contenttype/forms"/>
  </ds:schemaRefs>
</ds:datastoreItem>
</file>

<file path=customXml/itemProps2.xml><?xml version="1.0" encoding="utf-8"?>
<ds:datastoreItem xmlns:ds="http://schemas.openxmlformats.org/officeDocument/2006/customXml" ds:itemID="{F36C71EA-044B-4EB8-94E1-DF474C58C8F4}">
  <ds:schemaRefs>
    <ds:schemaRef ds:uri="569a9a18-66eb-4d7f-87f9-e951ff39fbe1"/>
    <ds:schemaRef ds:uri="672e4d61-b0e1-4512-a2d7-8a084ba9087f"/>
    <ds:schemaRef ds:uri="http://purl.org/dc/terms/"/>
    <ds:schemaRef ds:uri="http://schemas.microsoft.com/office/2006/metadata/properties"/>
    <ds:schemaRef ds:uri="http://schemas.microsoft.com/office/2006/documentManagement/types"/>
    <ds:schemaRef ds:uri="http://purl.org/dc/elements/1.1/"/>
    <ds:schemaRef ds:uri="http://purl.org/dc/dcmitype/"/>
    <ds:schemaRef ds:uri="e15b3f28-72fe-4d8e-9015-cd7639cc1d5c"/>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9F95E81-C56E-4C7B-AEFC-11DD48DC99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5b3f28-72fe-4d8e-9015-cd7639cc1d5c"/>
    <ds:schemaRef ds:uri="672e4d61-b0e1-4512-a2d7-8a084ba9087f"/>
    <ds:schemaRef ds:uri="569a9a18-66eb-4d7f-87f9-e951ff39fb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1627</TotalTime>
  <Words>2251</Words>
  <Application>Microsoft Office PowerPoint</Application>
  <PresentationFormat>Widescreen</PresentationFormat>
  <Paragraphs>242</Paragraphs>
  <Slides>22</Slides>
  <Notes>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Holly Millward</dc:creator>
  <cp:lastModifiedBy>Holly Millward</cp:lastModifiedBy>
  <cp:revision>54</cp:revision>
  <dcterms:created xsi:type="dcterms:W3CDTF">2025-03-10T23:42:26Z</dcterms:created>
  <dcterms:modified xsi:type="dcterms:W3CDTF">2025-06-03T04:19:18Z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ite Type">
    <vt:lpwstr>3;#Department|c786d8df-7b5d-4014-bc26-c45c2dabee8c</vt:lpwstr>
  </property>
  <property fmtid="{D5CDD505-2E9C-101B-9397-08002B2CF9AE}" pid="3" name="Business Activity">
    <vt:lpwstr>1;#Community Services:Library and Public Information Access|1f618560-044c-40b5-890b-84700c807126</vt:lpwstr>
  </property>
  <property fmtid="{D5CDD505-2E9C-101B-9397-08002B2CF9AE}" pid="4" name="ContentTypeId">
    <vt:lpwstr>0x0101002EA0ACC7199C6F48BBC1C50C26568B7000F205140F1F9F244E8F961A9269A278AE</vt:lpwstr>
  </property>
  <property fmtid="{D5CDD505-2E9C-101B-9397-08002B2CF9AE}" pid="5" name="IWC Department">
    <vt:lpwstr>2;#Libraries|9cc06748-eb9b-4c69-8d57-21c1cba5285b</vt:lpwstr>
  </property>
  <property fmtid="{D5CDD505-2E9C-101B-9397-08002B2CF9AE}" pid="6" name="Document_x0020_Type">
    <vt:lpwstr/>
  </property>
  <property fmtid="{D5CDD505-2E9C-101B-9397-08002B2CF9AE}" pid="7" name="Business_x0020_Activity">
    <vt:lpwstr>1;#Community Services:Library and Public Information Access|1f618560-044c-40b5-890b-84700c807126</vt:lpwstr>
  </property>
  <property fmtid="{D5CDD505-2E9C-101B-9397-08002B2CF9AE}" pid="8" name="MediaServiceImageTags">
    <vt:lpwstr/>
  </property>
  <property fmtid="{D5CDD505-2E9C-101B-9397-08002B2CF9AE}" pid="9" name="IWC_x0020_Department">
    <vt:lpwstr>2;#Libraries|9cc06748-eb9b-4c69-8d57-21c1cba5285b</vt:lpwstr>
  </property>
  <property fmtid="{D5CDD505-2E9C-101B-9397-08002B2CF9AE}" pid="10" name="Site_x0020_Type">
    <vt:lpwstr>3;#Department|c786d8df-7b5d-4014-bc26-c45c2dabee8c</vt:lpwstr>
  </property>
  <property fmtid="{D5CDD505-2E9C-101B-9397-08002B2CF9AE}" pid="11" name="Document Type">
    <vt:lpwstr/>
  </property>
</Properties>
</file>