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82" r:id="rId5"/>
    <p:sldId id="293" r:id="rId6"/>
    <p:sldId id="292" r:id="rId7"/>
    <p:sldId id="284" r:id="rId8"/>
    <p:sldId id="283" r:id="rId9"/>
    <p:sldId id="264" r:id="rId10"/>
    <p:sldId id="265" r:id="rId11"/>
    <p:sldId id="287" r:id="rId12"/>
    <p:sldId id="288" r:id="rId13"/>
    <p:sldId id="267" r:id="rId14"/>
    <p:sldId id="289" r:id="rId15"/>
    <p:sldId id="290" r:id="rId16"/>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55EDE3-2C88-1D8F-7BF9-DC706F5DDC79}" name="Josephine Touma" initials="JT" userId="S::josephine.touma@innerwest.nsw.gov.au::c59c6def-4368-4047-95f8-f650faef636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DBCDE4"/>
    <a:srgbClr val="CAB096"/>
    <a:srgbClr val="EBCBED"/>
    <a:srgbClr val="E4BBE7"/>
    <a:srgbClr val="DCD3CB"/>
    <a:srgbClr val="FCD3DB"/>
    <a:srgbClr val="D2B996"/>
    <a:srgbClr val="B7DFDF"/>
    <a:srgbClr val="B0C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688" autoAdjust="0"/>
  </p:normalViewPr>
  <p:slideViewPr>
    <p:cSldViewPr snapToGrid="0">
      <p:cViewPr varScale="1">
        <p:scale>
          <a:sx n="29" d="100"/>
          <a:sy n="29" d="100"/>
        </p:scale>
        <p:origin x="2076" y="40"/>
      </p:cViewPr>
      <p:guideLst>
        <p:guide orient="horz" pos="2160"/>
        <p:guide pos="3840"/>
      </p:guideLst>
    </p:cSldViewPr>
  </p:slideViewPr>
  <p:notesTextViewPr>
    <p:cViewPr>
      <p:scale>
        <a:sx n="100" d="100"/>
        <a:sy n="100" d="100"/>
      </p:scale>
      <p:origin x="0" y="-3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faela Cavadini" userId="db325728-e0c9-480b-bec9-937fba9a3d75" providerId="ADAL" clId="{0BBB8E3C-539F-4E5F-B6BC-992AA17383F3}"/>
    <pc:docChg chg="undo custSel addSld modSld">
      <pc:chgData name="Raffaela Cavadini" userId="db325728-e0c9-480b-bec9-937fba9a3d75" providerId="ADAL" clId="{0BBB8E3C-539F-4E5F-B6BC-992AA17383F3}" dt="2025-06-29T23:48:09.482" v="2388" actId="20577"/>
      <pc:docMkLst>
        <pc:docMk/>
      </pc:docMkLst>
      <pc:sldChg chg="modNotesTx">
        <pc:chgData name="Raffaela Cavadini" userId="db325728-e0c9-480b-bec9-937fba9a3d75" providerId="ADAL" clId="{0BBB8E3C-539F-4E5F-B6BC-992AA17383F3}" dt="2025-06-29T23:11:54.526" v="351" actId="6549"/>
        <pc:sldMkLst>
          <pc:docMk/>
          <pc:sldMk cId="3531598469" sldId="267"/>
        </pc:sldMkLst>
      </pc:sldChg>
      <pc:sldChg chg="addSp delSp mod modNotesTx">
        <pc:chgData name="Raffaela Cavadini" userId="db325728-e0c9-480b-bec9-937fba9a3d75" providerId="ADAL" clId="{0BBB8E3C-539F-4E5F-B6BC-992AA17383F3}" dt="2025-06-29T23:42:40.257" v="1807" actId="20577"/>
        <pc:sldMkLst>
          <pc:docMk/>
          <pc:sldMk cId="1605583446" sldId="282"/>
        </pc:sldMkLst>
        <pc:spChg chg="add del">
          <ac:chgData name="Raffaela Cavadini" userId="db325728-e0c9-480b-bec9-937fba9a3d75" providerId="ADAL" clId="{0BBB8E3C-539F-4E5F-B6BC-992AA17383F3}" dt="2025-06-29T23:33:03.778" v="1582" actId="22"/>
          <ac:spMkLst>
            <pc:docMk/>
            <pc:sldMk cId="1605583446" sldId="282"/>
            <ac:spMk id="4" creationId="{6C37A9D5-37D8-8BFC-D62E-C727C2C93DB7}"/>
          </ac:spMkLst>
        </pc:spChg>
      </pc:sldChg>
      <pc:sldChg chg="modNotesTx">
        <pc:chgData name="Raffaela Cavadini" userId="db325728-e0c9-480b-bec9-937fba9a3d75" providerId="ADAL" clId="{0BBB8E3C-539F-4E5F-B6BC-992AA17383F3}" dt="2025-06-29T23:28:36.757" v="1264" actId="20577"/>
        <pc:sldMkLst>
          <pc:docMk/>
          <pc:sldMk cId="2084070735" sldId="287"/>
        </pc:sldMkLst>
      </pc:sldChg>
      <pc:sldChg chg="modNotesTx">
        <pc:chgData name="Raffaela Cavadini" userId="db325728-e0c9-480b-bec9-937fba9a3d75" providerId="ADAL" clId="{0BBB8E3C-539F-4E5F-B6BC-992AA17383F3}" dt="2025-06-29T23:48:09.482" v="2388" actId="20577"/>
        <pc:sldMkLst>
          <pc:docMk/>
          <pc:sldMk cId="1129242008" sldId="290"/>
        </pc:sldMkLst>
      </pc:sldChg>
      <pc:sldChg chg="modNotesTx">
        <pc:chgData name="Raffaela Cavadini" userId="db325728-e0c9-480b-bec9-937fba9a3d75" providerId="ADAL" clId="{0BBB8E3C-539F-4E5F-B6BC-992AA17383F3}" dt="2025-06-29T23:47:04.110" v="2383" actId="20577"/>
        <pc:sldMkLst>
          <pc:docMk/>
          <pc:sldMk cId="271738116" sldId="292"/>
        </pc:sldMkLst>
      </pc:sldChg>
      <pc:sldChg chg="addSp delSp modSp add mod modNotesTx">
        <pc:chgData name="Raffaela Cavadini" userId="db325728-e0c9-480b-bec9-937fba9a3d75" providerId="ADAL" clId="{0BBB8E3C-539F-4E5F-B6BC-992AA17383F3}" dt="2025-06-29T23:45:32.711" v="2351" actId="20577"/>
        <pc:sldMkLst>
          <pc:docMk/>
          <pc:sldMk cId="3824774452" sldId="293"/>
        </pc:sldMkLst>
        <pc:spChg chg="mod">
          <ac:chgData name="Raffaela Cavadini" userId="db325728-e0c9-480b-bec9-937fba9a3d75" providerId="ADAL" clId="{0BBB8E3C-539F-4E5F-B6BC-992AA17383F3}" dt="2025-06-29T23:33:34.791" v="1594" actId="20577"/>
          <ac:spMkLst>
            <pc:docMk/>
            <pc:sldMk cId="3824774452" sldId="293"/>
            <ac:spMk id="7" creationId="{65EB801F-1134-FB64-5B81-311EA0B93918}"/>
          </ac:spMkLst>
        </pc:spChg>
        <pc:spChg chg="mod">
          <ac:chgData name="Raffaela Cavadini" userId="db325728-e0c9-480b-bec9-937fba9a3d75" providerId="ADAL" clId="{0BBB8E3C-539F-4E5F-B6BC-992AA17383F3}" dt="2025-06-29T23:38:13.698" v="1792" actId="20577"/>
          <ac:spMkLst>
            <pc:docMk/>
            <pc:sldMk cId="3824774452" sldId="293"/>
            <ac:spMk id="12" creationId="{F3D5C963-9A37-6C1A-AB8C-D3C6842E9613}"/>
          </ac:spMkLst>
        </pc:spChg>
        <pc:picChg chg="del">
          <ac:chgData name="Raffaela Cavadini" userId="db325728-e0c9-480b-bec9-937fba9a3d75" providerId="ADAL" clId="{0BBB8E3C-539F-4E5F-B6BC-992AA17383F3}" dt="2025-06-29T23:33:25.006" v="1591" actId="478"/>
          <ac:picMkLst>
            <pc:docMk/>
            <pc:sldMk cId="3824774452" sldId="293"/>
            <ac:picMk id="3" creationId="{C3D643C7-A43F-E051-7EBA-3AC64F365AEC}"/>
          </ac:picMkLst>
        </pc:picChg>
        <pc:picChg chg="add mod">
          <ac:chgData name="Raffaela Cavadini" userId="db325728-e0c9-480b-bec9-937fba9a3d75" providerId="ADAL" clId="{0BBB8E3C-539F-4E5F-B6BC-992AA17383F3}" dt="2025-06-29T23:41:46.126" v="1797" actId="1076"/>
          <ac:picMkLst>
            <pc:docMk/>
            <pc:sldMk cId="3824774452" sldId="293"/>
            <ac:picMk id="4" creationId="{273FEC10-BC15-F051-D07F-40FCFFF625B6}"/>
          </ac:picMkLst>
        </pc:picChg>
      </pc:sldChg>
    </pc:docChg>
  </pc:docChgLst>
  <pc:docChgLst>
    <pc:chgData name="Raffaela Cavadini" userId="db325728-e0c9-480b-bec9-937fba9a3d75" providerId="ADAL" clId="{2BDD6692-9F38-4037-96C4-833D2534B8CC}"/>
    <pc:docChg chg="custSel modSld">
      <pc:chgData name="Raffaela Cavadini" userId="db325728-e0c9-480b-bec9-937fba9a3d75" providerId="ADAL" clId="{2BDD6692-9F38-4037-96C4-833D2534B8CC}" dt="2025-07-06T23:51:37.084" v="314" actId="20577"/>
      <pc:docMkLst>
        <pc:docMk/>
      </pc:docMkLst>
      <pc:sldChg chg="modNotesTx">
        <pc:chgData name="Raffaela Cavadini" userId="db325728-e0c9-480b-bec9-937fba9a3d75" providerId="ADAL" clId="{2BDD6692-9F38-4037-96C4-833D2534B8CC}" dt="2025-07-06T23:51:00.297" v="308" actId="255"/>
        <pc:sldMkLst>
          <pc:docMk/>
          <pc:sldMk cId="3734371634" sldId="264"/>
        </pc:sldMkLst>
      </pc:sldChg>
      <pc:sldChg chg="modNotesTx">
        <pc:chgData name="Raffaela Cavadini" userId="db325728-e0c9-480b-bec9-937fba9a3d75" providerId="ADAL" clId="{2BDD6692-9F38-4037-96C4-833D2534B8CC}" dt="2025-07-06T23:51:31.053" v="313" actId="6549"/>
        <pc:sldMkLst>
          <pc:docMk/>
          <pc:sldMk cId="3531598469" sldId="267"/>
        </pc:sldMkLst>
      </pc:sldChg>
      <pc:sldChg chg="modNotesTx">
        <pc:chgData name="Raffaela Cavadini" userId="db325728-e0c9-480b-bec9-937fba9a3d75" providerId="ADAL" clId="{2BDD6692-9F38-4037-96C4-833D2534B8CC}" dt="2025-07-06T23:26:00.935" v="54" actId="20577"/>
        <pc:sldMkLst>
          <pc:docMk/>
          <pc:sldMk cId="1605583446" sldId="282"/>
        </pc:sldMkLst>
      </pc:sldChg>
      <pc:sldChg chg="modNotesTx">
        <pc:chgData name="Raffaela Cavadini" userId="db325728-e0c9-480b-bec9-937fba9a3d75" providerId="ADAL" clId="{2BDD6692-9F38-4037-96C4-833D2534B8CC}" dt="2025-07-06T23:50:46.373" v="307" actId="2711"/>
        <pc:sldMkLst>
          <pc:docMk/>
          <pc:sldMk cId="1322725400" sldId="284"/>
        </pc:sldMkLst>
      </pc:sldChg>
      <pc:sldChg chg="modNotesTx">
        <pc:chgData name="Raffaela Cavadini" userId="db325728-e0c9-480b-bec9-937fba9a3d75" providerId="ADAL" clId="{2BDD6692-9F38-4037-96C4-833D2534B8CC}" dt="2025-07-06T23:51:14.036" v="310" actId="255"/>
        <pc:sldMkLst>
          <pc:docMk/>
          <pc:sldMk cId="2084070735" sldId="287"/>
        </pc:sldMkLst>
      </pc:sldChg>
      <pc:sldChg chg="modNotesTx">
        <pc:chgData name="Raffaela Cavadini" userId="db325728-e0c9-480b-bec9-937fba9a3d75" providerId="ADAL" clId="{2BDD6692-9F38-4037-96C4-833D2534B8CC}" dt="2025-07-06T23:51:20.517" v="311" actId="2711"/>
        <pc:sldMkLst>
          <pc:docMk/>
          <pc:sldMk cId="1591568795" sldId="288"/>
        </pc:sldMkLst>
      </pc:sldChg>
      <pc:sldChg chg="modNotesTx">
        <pc:chgData name="Raffaela Cavadini" userId="db325728-e0c9-480b-bec9-937fba9a3d75" providerId="ADAL" clId="{2BDD6692-9F38-4037-96C4-833D2534B8CC}" dt="2025-07-06T23:51:37.084" v="314" actId="20577"/>
        <pc:sldMkLst>
          <pc:docMk/>
          <pc:sldMk cId="1605139914" sldId="289"/>
        </pc:sldMkLst>
      </pc:sldChg>
      <pc:sldChg chg="modNotesTx">
        <pc:chgData name="Raffaela Cavadini" userId="db325728-e0c9-480b-bec9-937fba9a3d75" providerId="ADAL" clId="{2BDD6692-9F38-4037-96C4-833D2534B8CC}" dt="2025-07-06T23:38:02.974" v="305" actId="20577"/>
        <pc:sldMkLst>
          <pc:docMk/>
          <pc:sldMk cId="1129242008" sldId="290"/>
        </pc:sldMkLst>
      </pc:sldChg>
      <pc:sldChg chg="modNotesTx">
        <pc:chgData name="Raffaela Cavadini" userId="db325728-e0c9-480b-bec9-937fba9a3d75" providerId="ADAL" clId="{2BDD6692-9F38-4037-96C4-833D2534B8CC}" dt="2025-07-06T23:27:42.474" v="75" actId="20577"/>
        <pc:sldMkLst>
          <pc:docMk/>
          <pc:sldMk cId="27173811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C9DDB60-807D-4EA1-BE86-769C88AA03B2}" type="datetimeFigureOut">
              <a:rPr lang="en-AU" smtClean="0"/>
              <a:t>7/07/2025</a:t>
            </a:fld>
            <a:endParaRPr lang="en-AU"/>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D602A9C-16C0-48AC-A824-04AA1808BF68}" type="slidenum">
              <a:rPr lang="en-AU" smtClean="0"/>
              <a:t>‹#›</a:t>
            </a:fld>
            <a:endParaRPr lang="en-AU"/>
          </a:p>
        </p:txBody>
      </p:sp>
    </p:spTree>
    <p:extLst>
      <p:ext uri="{BB962C8B-B14F-4D97-AF65-F5344CB8AC3E}">
        <p14:creationId xmlns:p14="http://schemas.microsoft.com/office/powerpoint/2010/main" val="176096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I would like to acknowledge the traditional custodians of the land on which we meet today, the Gadigal-</a:t>
            </a:r>
            <a:r>
              <a:rPr lang="en-US" dirty="0" err="1">
                <a:solidFill>
                  <a:schemeClr val="bg1"/>
                </a:solidFill>
              </a:rPr>
              <a:t>Wangal</a:t>
            </a:r>
            <a:r>
              <a:rPr lang="en-US" dirty="0">
                <a:solidFill>
                  <a:schemeClr val="bg1"/>
                </a:solidFill>
              </a:rPr>
              <a:t> clans of the Sydney basin and pay my respect to Elders past and present and extend my deepest respect to any Aboriginal people here today.</a:t>
            </a:r>
          </a:p>
          <a:p>
            <a:endParaRPr lang="en-US" dirty="0">
              <a:solidFill>
                <a:schemeClr val="bg1"/>
              </a:solidFill>
            </a:endParaRPr>
          </a:p>
          <a:p>
            <a:r>
              <a:rPr lang="en-US" dirty="0">
                <a:solidFill>
                  <a:schemeClr val="bg1"/>
                </a:solidFill>
              </a:rPr>
              <a:t>Acknowledge the role the arts play in preserving, </a:t>
            </a:r>
            <a:r>
              <a:rPr lang="en-US" dirty="0" err="1">
                <a:solidFill>
                  <a:schemeClr val="bg1"/>
                </a:solidFill>
              </a:rPr>
              <a:t>honouring</a:t>
            </a:r>
            <a:r>
              <a:rPr lang="en-US" dirty="0">
                <a:solidFill>
                  <a:schemeClr val="bg1"/>
                </a:solidFill>
              </a:rPr>
              <a:t> and expanding Aboriginal culture.</a:t>
            </a:r>
          </a:p>
          <a:p>
            <a:r>
              <a:rPr lang="en-US" dirty="0">
                <a:solidFill>
                  <a:schemeClr val="bg1"/>
                </a:solidFill>
              </a:rPr>
              <a:t>I would like to pay homage to our First Nations people across Australia for the care of country and celebrate the oldest continuing culture on earth and the birthplace of arts and culture in Australia.</a:t>
            </a:r>
          </a:p>
          <a:p>
            <a:endParaRPr lang="en-US" dirty="0">
              <a:solidFill>
                <a:schemeClr val="bg1"/>
              </a:solidFill>
            </a:endParaRPr>
          </a:p>
          <a:p>
            <a:r>
              <a:rPr lang="en-US" dirty="0">
                <a:solidFill>
                  <a:schemeClr val="bg1"/>
                </a:solidFill>
              </a:rPr>
              <a:t>This land always was, and always will be, Aboriginal Land.</a:t>
            </a:r>
          </a:p>
          <a:p>
            <a:endParaRPr lang="en-US" dirty="0">
              <a:solidFill>
                <a:schemeClr val="bg1"/>
              </a:solidFill>
            </a:endParaRPr>
          </a:p>
          <a:p>
            <a:r>
              <a:rPr lang="en-US" dirty="0">
                <a:solidFill>
                  <a:schemeClr val="bg1"/>
                </a:solidFill>
              </a:rPr>
              <a:t>The arts are one of the best tools for expression, compassion, learning and bringing people together.</a:t>
            </a:r>
          </a:p>
          <a:p>
            <a:endParaRPr lang="en-US" dirty="0">
              <a:solidFill>
                <a:schemeClr val="bg1"/>
              </a:solidFill>
            </a:endParaRPr>
          </a:p>
          <a:p>
            <a:r>
              <a:rPr lang="en-US" dirty="0">
                <a:solidFill>
                  <a:schemeClr val="bg1"/>
                </a:solidFill>
              </a:rPr>
              <a:t>Photos throughout this presentation have been provided courtesy of past Cultural Connections grant recipients.</a:t>
            </a:r>
          </a:p>
          <a:p>
            <a:endParaRPr lang="en-US" dirty="0">
              <a:solidFill>
                <a:schemeClr val="bg1"/>
              </a:solidFill>
            </a:endParaRPr>
          </a:p>
          <a:p>
            <a:r>
              <a:rPr lang="en-US" dirty="0">
                <a:solidFill>
                  <a:schemeClr val="bg1"/>
                </a:solidFill>
              </a:rPr>
              <a:t>Name, title, pronouns, toilets, emergency </a:t>
            </a:r>
          </a:p>
          <a:p>
            <a:r>
              <a:rPr lang="en-US" dirty="0">
                <a:solidFill>
                  <a:schemeClr val="bg1"/>
                </a:solidFill>
              </a:rPr>
              <a:t>Q&amp;A at end but burning question please ask.</a:t>
            </a:r>
          </a:p>
          <a:p>
            <a:r>
              <a:rPr lang="en-US" dirty="0">
                <a:solidFill>
                  <a:schemeClr val="bg1"/>
                </a:solidFill>
              </a:rPr>
              <a:t>15 min </a:t>
            </a:r>
            <a:r>
              <a:rPr lang="en-US" dirty="0" err="1">
                <a:solidFill>
                  <a:schemeClr val="bg1"/>
                </a:solidFill>
              </a:rPr>
              <a:t>pres</a:t>
            </a:r>
            <a:r>
              <a:rPr lang="en-US" dirty="0">
                <a:solidFill>
                  <a:schemeClr val="bg1"/>
                </a:solidFill>
              </a:rPr>
              <a:t> followed by past grant recipient project overview – Dyan Tai.</a:t>
            </a:r>
            <a:endParaRPr lang="en-AU" dirty="0">
              <a:solidFill>
                <a:schemeClr val="bg1"/>
              </a:solidFill>
            </a:endParaRPr>
          </a:p>
        </p:txBody>
      </p:sp>
      <p:sp>
        <p:nvSpPr>
          <p:cNvPr id="4" name="Slide Number Placeholder 3"/>
          <p:cNvSpPr>
            <a:spLocks noGrp="1"/>
          </p:cNvSpPr>
          <p:nvPr>
            <p:ph type="sldNum" sz="quarter" idx="5"/>
          </p:nvPr>
        </p:nvSpPr>
        <p:spPr/>
        <p:txBody>
          <a:bodyPr/>
          <a:lstStyle/>
          <a:p>
            <a:fld id="{0D602A9C-16C0-48AC-A824-04AA1808BF68}" type="slidenum">
              <a:rPr lang="en-AU" smtClean="0"/>
              <a:t>1</a:t>
            </a:fld>
            <a:endParaRPr lang="en-AU"/>
          </a:p>
        </p:txBody>
      </p:sp>
    </p:spTree>
    <p:extLst>
      <p:ext uri="{BB962C8B-B14F-4D97-AF65-F5344CB8AC3E}">
        <p14:creationId xmlns:p14="http://schemas.microsoft.com/office/powerpoint/2010/main" val="105357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solidFill>
                  <a:schemeClr val="bg1"/>
                </a:solidFill>
              </a:rPr>
              <a:t>Start an application straight away - see what is asked of you take notes on immediate things you need to do - you can go back in and edit your application until you press submit! Look into what supporting documentation you need – partners, venues, fee waivers, samples of work, resumes, quotes, NFP/Incorporated status (if applying as an org).</a:t>
            </a:r>
          </a:p>
          <a:p>
            <a:pPr marL="0" indent="0">
              <a:buFont typeface="Arial" panose="020B0604020202020204" pitchFamily="34" charset="0"/>
              <a:buNone/>
            </a:pPr>
            <a:endParaRPr lang="en-US" sz="1200" dirty="0">
              <a:solidFill>
                <a:schemeClr val="bg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Read the guidelines carefully to ensure you meet the assessment and eligibility criteria. Make sure you address the criteria directly in the application. How does your project connect with the EOI objectives, can you provide evidence?</a:t>
            </a:r>
          </a:p>
          <a:p>
            <a:pPr marL="0" indent="0">
              <a:buFont typeface="Arial" panose="020B0604020202020204" pitchFamily="34" charset="0"/>
              <a:buNone/>
            </a:pPr>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Review your application – ask someone who doesn’t know about the project to read the application – does it all make sense to them?</a:t>
            </a:r>
          </a:p>
          <a:p>
            <a:pPr marL="0" indent="0">
              <a:buFont typeface="Arial" panose="020B0604020202020204" pitchFamily="34" charset="0"/>
              <a:buNone/>
            </a:pPr>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Submit a realistic budget. What costs are involved with each part of your project, PLI, admin, materials, wages, venue, photographer, graphic design, marketing. Review each part of your project and run through the costs involved for each, inc. admin.</a:t>
            </a:r>
          </a:p>
          <a:p>
            <a:pPr marL="0" indent="0">
              <a:buFont typeface="Arial" panose="020B0604020202020204" pitchFamily="34" charset="0"/>
              <a:buNone/>
            </a:pPr>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Confirm status of any other funding sources. If you applying for more $$ from somewhere else, is it confirmed? If so, be sure to provide evidence of this (grant acceptance letter, letter from contributors). What is your back up plan if you do/don’t receive the funds? Explain this in the application.</a:t>
            </a:r>
          </a:p>
          <a:p>
            <a:pPr marL="0" indent="0">
              <a:buFont typeface="Arial" panose="020B0604020202020204" pitchFamily="34" charset="0"/>
              <a:buNone/>
            </a:pPr>
            <a:endParaRPr lang="en-US" sz="1200" dirty="0">
              <a:solidFill>
                <a:schemeClr val="bg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Supply supporting documentation to demonstrate you have planned the project carefully and have the skills and qualifications to do what you say you will. This includes quotes, your CV or portfolio, letters of support from any partners or contributors. For projects that engage with community what is the engagement strategy, what is the experience, qualifications, skills of the facilitators?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Once you have submitted an application you will receive an email notification from </a:t>
            </a:r>
            <a:r>
              <a:rPr lang="en-US" sz="1200" dirty="0" err="1">
                <a:solidFill>
                  <a:schemeClr val="bg1"/>
                </a:solidFill>
              </a:rPr>
              <a:t>smartygrants</a:t>
            </a:r>
            <a:r>
              <a:rPr lang="en-US" sz="1200" dirty="0">
                <a:solidFill>
                  <a:schemeClr val="bg1"/>
                </a:solidFill>
              </a:rPr>
              <a:t> thanking you for your application – if you haven’t, your application hasn’t been submitted.</a:t>
            </a:r>
            <a:endParaRPr lang="en-AU" dirty="0">
              <a:solidFill>
                <a:schemeClr val="bg1"/>
              </a:solidFill>
            </a:endParaRPr>
          </a:p>
        </p:txBody>
      </p:sp>
      <p:sp>
        <p:nvSpPr>
          <p:cNvPr id="4" name="Slide Number Placeholder 3"/>
          <p:cNvSpPr>
            <a:spLocks noGrp="1"/>
          </p:cNvSpPr>
          <p:nvPr>
            <p:ph type="sldNum" sz="quarter" idx="5"/>
          </p:nvPr>
        </p:nvSpPr>
        <p:spPr/>
        <p:txBody>
          <a:bodyPr/>
          <a:lstStyle/>
          <a:p>
            <a:fld id="{0D602A9C-16C0-48AC-A824-04AA1808BF68}" type="slidenum">
              <a:rPr lang="en-AU" smtClean="0"/>
              <a:t>10</a:t>
            </a:fld>
            <a:endParaRPr lang="en-AU"/>
          </a:p>
        </p:txBody>
      </p:sp>
    </p:spTree>
    <p:extLst>
      <p:ext uri="{BB962C8B-B14F-4D97-AF65-F5344CB8AC3E}">
        <p14:creationId xmlns:p14="http://schemas.microsoft.com/office/powerpoint/2010/main" val="235619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full guidelines are available on Council website / the arts grants page – there are some here today you can take home.</a:t>
            </a:r>
          </a:p>
        </p:txBody>
      </p:sp>
      <p:sp>
        <p:nvSpPr>
          <p:cNvPr id="4" name="Slide Number Placeholder 3"/>
          <p:cNvSpPr>
            <a:spLocks noGrp="1"/>
          </p:cNvSpPr>
          <p:nvPr>
            <p:ph type="sldNum" sz="quarter" idx="5"/>
          </p:nvPr>
        </p:nvSpPr>
        <p:spPr/>
        <p:txBody>
          <a:bodyPr/>
          <a:lstStyle/>
          <a:p>
            <a:fld id="{0D602A9C-16C0-48AC-A824-04AA1808BF68}" type="slidenum">
              <a:rPr lang="en-AU" smtClean="0"/>
              <a:t>11</a:t>
            </a:fld>
            <a:endParaRPr lang="en-AU"/>
          </a:p>
        </p:txBody>
      </p:sp>
    </p:spTree>
    <p:extLst>
      <p:ext uri="{BB962C8B-B14F-4D97-AF65-F5344CB8AC3E}">
        <p14:creationId xmlns:p14="http://schemas.microsoft.com/office/powerpoint/2010/main" val="227828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If you have questions regarding your application you can reach out to: </a:t>
            </a:r>
            <a:r>
              <a:rPr lang="en-US" sz="1200" b="1" dirty="0">
                <a:solidFill>
                  <a:schemeClr val="bg1"/>
                </a:solidFill>
              </a:rPr>
              <a:t>Me</a:t>
            </a:r>
            <a:r>
              <a:rPr lang="en-US" dirty="0">
                <a:solidFill>
                  <a:schemeClr val="bg1"/>
                </a:solidFill>
              </a:rPr>
              <a:t>.</a:t>
            </a:r>
          </a:p>
          <a:p>
            <a:endParaRPr lang="en-US" b="1" dirty="0">
              <a:solidFill>
                <a:schemeClr val="bg1"/>
              </a:solidFill>
            </a:endParaRPr>
          </a:p>
          <a:p>
            <a:r>
              <a:rPr lang="en-US" b="1" dirty="0">
                <a:solidFill>
                  <a:schemeClr val="bg1"/>
                </a:solidFill>
              </a:rPr>
              <a:t>For technical problems with the form - </a:t>
            </a:r>
            <a:r>
              <a:rPr lang="en-US" dirty="0" err="1">
                <a:solidFill>
                  <a:schemeClr val="bg1"/>
                </a:solidFill>
              </a:rPr>
              <a:t>Smartygrants</a:t>
            </a:r>
            <a:r>
              <a:rPr lang="en-US" dirty="0">
                <a:solidFill>
                  <a:schemeClr val="bg1"/>
                </a:solidFill>
              </a:rPr>
              <a:t> email or phone number, quote them your application number.</a:t>
            </a:r>
          </a:p>
          <a:p>
            <a:endParaRPr lang="en-AU" dirty="0">
              <a:solidFill>
                <a:schemeClr val="bg1"/>
              </a:solidFill>
            </a:endParaRPr>
          </a:p>
          <a:p>
            <a:r>
              <a:rPr lang="en-AU" dirty="0">
                <a:solidFill>
                  <a:schemeClr val="bg1"/>
                </a:solidFill>
              </a:rPr>
              <a:t>If you wanted to ask a quick question feel free to ask me at the end of Dyan’s presentation. </a:t>
            </a:r>
          </a:p>
          <a:p>
            <a:r>
              <a:rPr lang="en-AU" dirty="0">
                <a:solidFill>
                  <a:schemeClr val="bg1"/>
                </a:solidFill>
              </a:rPr>
              <a:t>Thank you for your time this afternoon and I wish you the best of luck with your applications.</a:t>
            </a:r>
          </a:p>
          <a:p>
            <a:endParaRPr lang="en-AU" dirty="0">
              <a:solidFill>
                <a:schemeClr val="bg1"/>
              </a:solidFill>
            </a:endParaRPr>
          </a:p>
          <a:p>
            <a:r>
              <a:rPr lang="en-AU" dirty="0">
                <a:solidFill>
                  <a:schemeClr val="bg1"/>
                </a:solidFill>
              </a:rPr>
              <a:t>I would like to introduce Dyan Tai, he/they.</a:t>
            </a:r>
          </a:p>
          <a:p>
            <a:endParaRPr lang="en-AU" dirty="0">
              <a:solidFill>
                <a:schemeClr val="bg1"/>
              </a:solidFill>
            </a:endParaRPr>
          </a:p>
          <a:p>
            <a:r>
              <a:rPr lang="en-AU" dirty="0">
                <a:solidFill>
                  <a:schemeClr val="bg1"/>
                </a:solidFill>
              </a:rPr>
              <a:t>Last year Dyan and Worship Queer Collective were part of the Cultural Connections Program.</a:t>
            </a:r>
          </a:p>
          <a:p>
            <a:r>
              <a:rPr lang="en-AU" dirty="0">
                <a:solidFill>
                  <a:schemeClr val="bg1"/>
                </a:solidFill>
              </a:rPr>
              <a:t>They delivered an outstanding event “Worship </a:t>
            </a:r>
            <a:r>
              <a:rPr lang="en-AU" dirty="0" err="1">
                <a:solidFill>
                  <a:schemeClr val="bg1"/>
                </a:solidFill>
              </a:rPr>
              <a:t>B’day</a:t>
            </a:r>
            <a:r>
              <a:rPr lang="en-AU" dirty="0">
                <a:solidFill>
                  <a:schemeClr val="bg1"/>
                </a:solidFill>
              </a:rPr>
              <a:t>” celebrating queer Asian excellence in the arts at the Pride Centre. They will share more with you.</a:t>
            </a:r>
          </a:p>
          <a:p>
            <a:endParaRPr lang="en-AU" dirty="0">
              <a:solidFill>
                <a:schemeClr val="bg1"/>
              </a:solidFill>
            </a:endParaRPr>
          </a:p>
          <a:p>
            <a:pPr algn="l" fontAlgn="base"/>
            <a:r>
              <a:rPr lang="en-US" b="0" dirty="0">
                <a:solidFill>
                  <a:srgbClr val="545454"/>
                </a:solidFill>
                <a:effectLst/>
                <a:latin typeface="spinnaker"/>
              </a:rPr>
              <a:t>Self-described </a:t>
            </a:r>
            <a:r>
              <a:rPr lang="en-US" b="0" dirty="0" err="1">
                <a:solidFill>
                  <a:srgbClr val="545454"/>
                </a:solidFill>
                <a:effectLst/>
                <a:latin typeface="spinnaker"/>
              </a:rPr>
              <a:t>Gaysian</a:t>
            </a:r>
            <a:r>
              <a:rPr lang="en-US" b="0" dirty="0">
                <a:solidFill>
                  <a:srgbClr val="545454"/>
                </a:solidFill>
                <a:effectLst/>
                <a:latin typeface="spinnaker"/>
              </a:rPr>
              <a:t> Empress of Sydney, Dyan makes electronic hyperpop music fused with Beijing opera and traditional Southeast Asian soundscapes.</a:t>
            </a:r>
          </a:p>
          <a:p>
            <a:pPr algn="l" fontAlgn="base"/>
            <a:r>
              <a:rPr lang="en-US" b="0" dirty="0">
                <a:solidFill>
                  <a:srgbClr val="545454"/>
                </a:solidFill>
                <a:effectLst/>
                <a:latin typeface="spinnaker"/>
              </a:rPr>
              <a:t>​​From humble beginnings in Malaysia to finding a niche on Sydney cabaret stages and now evolving into an electronic artist, the trilingual Chinese-Australian artist’s captivating live shows have been described as “a queer, euphoric dream that you don’t want to wake up from”.</a:t>
            </a:r>
            <a:endParaRPr lang="en-AU" dirty="0">
              <a:solidFill>
                <a:schemeClr val="bg1"/>
              </a:solidFill>
            </a:endParaRPr>
          </a:p>
          <a:p>
            <a:r>
              <a:rPr lang="en-AU" dirty="0">
                <a:solidFill>
                  <a:schemeClr val="bg1"/>
                </a:solidFill>
              </a:rPr>
              <a:t>Dyan is also </a:t>
            </a:r>
            <a:r>
              <a:rPr lang="en-AU" b="0" i="0" dirty="0">
                <a:solidFill>
                  <a:srgbClr val="545454"/>
                </a:solidFill>
                <a:effectLst/>
                <a:latin typeface="spinnaker"/>
              </a:rPr>
              <a:t>a performance artist, and event producer, showcasing works at Art Gallery NSW, St Kilda Fest, Powerhouse Museum, Museum of Contemporary Art, Brisbane Powerhouse, </a:t>
            </a:r>
            <a:r>
              <a:rPr lang="en-AU" b="0" i="0" dirty="0" err="1">
                <a:solidFill>
                  <a:srgbClr val="545454"/>
                </a:solidFill>
                <a:effectLst/>
                <a:latin typeface="spinnaker"/>
              </a:rPr>
              <a:t>BigSound</a:t>
            </a:r>
            <a:r>
              <a:rPr lang="en-AU" b="0" i="0" dirty="0">
                <a:solidFill>
                  <a:srgbClr val="545454"/>
                </a:solidFill>
                <a:effectLst/>
                <a:latin typeface="spinnaker"/>
              </a:rPr>
              <a:t>, Sydney World Pride 2023, Vivid Sydney and Biennale Sydney 2024 (to name a few). Dyan is also the founder of Worship Queer Collective.</a:t>
            </a:r>
          </a:p>
          <a:p>
            <a:r>
              <a:rPr lang="en-AU" dirty="0">
                <a:solidFill>
                  <a:schemeClr val="bg1"/>
                </a:solidFill>
              </a:rPr>
              <a:t>Dyan has an album launch in 2 weeks, for their new work, Supreme, 25 July at the Imperial Hotel. Highly recommend you check it out!</a:t>
            </a:r>
          </a:p>
          <a:p>
            <a:r>
              <a:rPr lang="en-AU" dirty="0">
                <a:solidFill>
                  <a:schemeClr val="bg1"/>
                </a:solidFill>
              </a:rPr>
              <a:t>Please make welcome Dyan Tai who will share more about their project.</a:t>
            </a:r>
          </a:p>
        </p:txBody>
      </p:sp>
      <p:sp>
        <p:nvSpPr>
          <p:cNvPr id="4" name="Slide Number Placeholder 3"/>
          <p:cNvSpPr>
            <a:spLocks noGrp="1"/>
          </p:cNvSpPr>
          <p:nvPr>
            <p:ph type="sldNum" sz="quarter" idx="5"/>
          </p:nvPr>
        </p:nvSpPr>
        <p:spPr/>
        <p:txBody>
          <a:bodyPr/>
          <a:lstStyle/>
          <a:p>
            <a:fld id="{0D602A9C-16C0-48AC-A824-04AA1808BF68}" type="slidenum">
              <a:rPr lang="en-AU" smtClean="0"/>
              <a:t>12</a:t>
            </a:fld>
            <a:endParaRPr lang="en-AU"/>
          </a:p>
        </p:txBody>
      </p:sp>
    </p:spTree>
    <p:extLst>
      <p:ext uri="{BB962C8B-B14F-4D97-AF65-F5344CB8AC3E}">
        <p14:creationId xmlns:p14="http://schemas.microsoft.com/office/powerpoint/2010/main" val="155111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Here is a quick look at most of last years program to give you a glance and what projects were funded. </a:t>
            </a:r>
          </a:p>
          <a:p>
            <a:r>
              <a:rPr lang="en-US" dirty="0">
                <a:solidFill>
                  <a:schemeClr val="bg1"/>
                </a:solidFill>
              </a:rPr>
              <a:t>Please note Council isn’t just after events, you may propose workshops, audio recordings or literary works.</a:t>
            </a:r>
          </a:p>
          <a:p>
            <a:r>
              <a:rPr lang="en-US" dirty="0">
                <a:solidFill>
                  <a:schemeClr val="bg1"/>
                </a:solidFill>
              </a:rPr>
              <a:t>Anything really that is in line with the criteria and has some kind of creative outcome. An outcome does not need to be a finished work – it could be a showing of works in development. </a:t>
            </a:r>
            <a:endParaRPr lang="en-AU" dirty="0">
              <a:solidFill>
                <a:schemeClr val="bg1"/>
              </a:solidFill>
            </a:endParaRPr>
          </a:p>
        </p:txBody>
      </p:sp>
      <p:sp>
        <p:nvSpPr>
          <p:cNvPr id="4" name="Slide Number Placeholder 3"/>
          <p:cNvSpPr>
            <a:spLocks noGrp="1"/>
          </p:cNvSpPr>
          <p:nvPr>
            <p:ph type="sldNum" sz="quarter" idx="5"/>
          </p:nvPr>
        </p:nvSpPr>
        <p:spPr/>
        <p:txBody>
          <a:bodyPr/>
          <a:lstStyle/>
          <a:p>
            <a:fld id="{0D602A9C-16C0-48AC-A824-04AA1808BF68}" type="slidenum">
              <a:rPr lang="en-AU" smtClean="0"/>
              <a:t>2</a:t>
            </a:fld>
            <a:endParaRPr lang="en-AU"/>
          </a:p>
        </p:txBody>
      </p:sp>
    </p:spTree>
    <p:extLst>
      <p:ext uri="{BB962C8B-B14F-4D97-AF65-F5344CB8AC3E}">
        <p14:creationId xmlns:p14="http://schemas.microsoft.com/office/powerpoint/2010/main" val="377670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bg1"/>
                </a:solidFill>
              </a:rPr>
              <a:t>We encourage applications from a range of people showcasing our whole community. If there is something we can do to support you applying or with your proposal, reach out early so we can make accessibility adjustments.</a:t>
            </a:r>
          </a:p>
          <a:p>
            <a:pPr>
              <a:defRPr/>
            </a:pPr>
            <a:endParaRPr lang="en-US" dirty="0">
              <a:solidFill>
                <a:schemeClr val="bg1"/>
              </a:solidFill>
            </a:endParaRPr>
          </a:p>
          <a:p>
            <a:pPr>
              <a:defRPr/>
            </a:pPr>
            <a:r>
              <a:rPr lang="en-US" dirty="0">
                <a:solidFill>
                  <a:schemeClr val="bg1"/>
                </a:solidFill>
              </a:rPr>
              <a:t>For general Cultural Connections enquires you can me between 8.30am and 4pm (Monday - Thursday) on the numbers listed in the slide.</a:t>
            </a:r>
          </a:p>
          <a:p>
            <a:pPr>
              <a:defRPr/>
            </a:pPr>
            <a:endParaRPr lang="en-US" dirty="0">
              <a:solidFill>
                <a:schemeClr val="bg1"/>
              </a:solidFill>
            </a:endParaRPr>
          </a:p>
          <a:p>
            <a:pPr>
              <a:defRPr/>
            </a:pPr>
            <a:r>
              <a:rPr lang="en-US" dirty="0">
                <a:solidFill>
                  <a:schemeClr val="bg1"/>
                </a:solidFill>
              </a:rPr>
              <a:t>Cultural Connections is more than a grants program. It is a program designed to support artists in delivering their own work. </a:t>
            </a:r>
          </a:p>
          <a:p>
            <a:pPr>
              <a:defRPr/>
            </a:pPr>
            <a:r>
              <a:rPr lang="en-US" dirty="0"/>
              <a:t>Successful applicants will be provided with tailored support, which may include: </a:t>
            </a:r>
          </a:p>
          <a:p>
            <a:pPr>
              <a:defRPr/>
            </a:pPr>
            <a:r>
              <a:rPr lang="en-US" dirty="0"/>
              <a:t>• project planning </a:t>
            </a:r>
          </a:p>
          <a:p>
            <a:pPr>
              <a:defRPr/>
            </a:pPr>
            <a:r>
              <a:rPr lang="en-US" dirty="0"/>
              <a:t>• navigating ticketing processes </a:t>
            </a:r>
          </a:p>
          <a:p>
            <a:pPr>
              <a:defRPr/>
            </a:pPr>
            <a:r>
              <a:rPr lang="en-US" dirty="0"/>
              <a:t>• drafting risk plans </a:t>
            </a:r>
          </a:p>
          <a:p>
            <a:pPr>
              <a:defRPr/>
            </a:pPr>
            <a:r>
              <a:rPr lang="en-US" dirty="0"/>
              <a:t>• marketing plans </a:t>
            </a:r>
          </a:p>
          <a:p>
            <a:pPr>
              <a:defRPr/>
            </a:pPr>
            <a:r>
              <a:rPr lang="en-US" dirty="0"/>
              <a:t>• printing </a:t>
            </a:r>
          </a:p>
          <a:p>
            <a:pPr>
              <a:defRPr/>
            </a:pPr>
            <a:r>
              <a:rPr lang="en-US" dirty="0"/>
              <a:t>• event support</a:t>
            </a:r>
          </a:p>
          <a:p>
            <a:pPr>
              <a:defRPr/>
            </a:pPr>
            <a:r>
              <a:rPr lang="en-US" dirty="0"/>
              <a:t>• navigating Council processes </a:t>
            </a:r>
          </a:p>
          <a:p>
            <a:pPr>
              <a:defRPr/>
            </a:pPr>
            <a:r>
              <a:rPr lang="en-US" dirty="0"/>
              <a:t>• rehearsal space/venue scouting </a:t>
            </a:r>
          </a:p>
          <a:p>
            <a:pPr>
              <a:defRPr/>
            </a:pPr>
            <a:r>
              <a:rPr lang="en-US" dirty="0"/>
              <a:t>• proof reading</a:t>
            </a:r>
          </a:p>
          <a:p>
            <a:pPr>
              <a:defRPr/>
            </a:pPr>
            <a:endParaRPr lang="en-US" dirty="0"/>
          </a:p>
          <a:p>
            <a:pPr>
              <a:defRPr/>
            </a:pPr>
            <a:r>
              <a:rPr lang="en-US" dirty="0"/>
              <a:t>Applicants will be checked in with in the lead up to their project to see how they are going and what support they might find useful. </a:t>
            </a:r>
            <a:endParaRPr lang="en-US" dirty="0">
              <a:solidFill>
                <a:schemeClr val="bg1"/>
              </a:solidFill>
            </a:endParaRPr>
          </a:p>
        </p:txBody>
      </p:sp>
      <p:sp>
        <p:nvSpPr>
          <p:cNvPr id="4" name="Slide Number Placeholder 3"/>
          <p:cNvSpPr>
            <a:spLocks noGrp="1"/>
          </p:cNvSpPr>
          <p:nvPr>
            <p:ph type="sldNum" sz="quarter" idx="5"/>
          </p:nvPr>
        </p:nvSpPr>
        <p:spPr/>
        <p:txBody>
          <a:bodyPr/>
          <a:lstStyle/>
          <a:p>
            <a:fld id="{0D602A9C-16C0-48AC-A824-04AA1808BF68}" type="slidenum">
              <a:rPr lang="en-AU" smtClean="0"/>
              <a:t>3</a:t>
            </a:fld>
            <a:endParaRPr lang="en-AU"/>
          </a:p>
        </p:txBody>
      </p:sp>
    </p:spTree>
    <p:extLst>
      <p:ext uri="{BB962C8B-B14F-4D97-AF65-F5344CB8AC3E}">
        <p14:creationId xmlns:p14="http://schemas.microsoft.com/office/powerpoint/2010/main" val="280695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u="none" strike="noStrike" dirty="0">
                <a:effectLst/>
                <a:uFill>
                  <a:solidFill>
                    <a:srgbClr val="000000"/>
                  </a:solidFill>
                </a:uFill>
                <a:latin typeface="+mn-lt"/>
                <a:ea typeface="Arial" panose="020B0604020202020204" pitchFamily="34" charset="0"/>
                <a:cs typeface="Arial" panose="020B0604020202020204" pitchFamily="34" charset="0"/>
              </a:rPr>
              <a:t>This EOI is an opportunity for community to collaborate with Council and to access resources to encourage: </a:t>
            </a:r>
          </a:p>
          <a:p>
            <a:pPr>
              <a:lnSpc>
                <a:spcPct val="107000"/>
              </a:lnSpc>
              <a:spcAft>
                <a:spcPts val="800"/>
              </a:spcAft>
            </a:pPr>
            <a:endParaRPr lang="en-US" sz="1200" u="none" strike="noStrike" dirty="0">
              <a:effectLst/>
              <a:uFill>
                <a:solidFill>
                  <a:srgbClr val="000000"/>
                </a:solidFill>
              </a:uFill>
              <a:latin typeface="+mn-lt"/>
              <a:ea typeface="Arial" panose="020B0604020202020204" pitchFamily="34" charset="0"/>
              <a:cs typeface="Arial" panose="020B0604020202020204" pitchFamily="34" charset="0"/>
            </a:endParaRPr>
          </a:p>
          <a:p>
            <a:pPr marL="342900" lvl="0" indent="-342900" fontAlgn="base">
              <a:lnSpc>
                <a:spcPct val="107000"/>
              </a:lnSpc>
              <a:buClr>
                <a:srgbClr val="000000"/>
              </a:buClr>
              <a:buSzPts val="1200"/>
              <a:buFont typeface="Arial" panose="020B0604020202020204" pitchFamily="34" charset="0"/>
              <a:buChar char="•"/>
            </a:pPr>
            <a:r>
              <a:rPr lang="en-AU" sz="1200" u="none" strike="noStrike" dirty="0">
                <a:effectLst/>
                <a:uFill>
                  <a:solidFill>
                    <a:srgbClr val="000000"/>
                  </a:solidFill>
                </a:uFill>
                <a:latin typeface="+mn-lt"/>
                <a:ea typeface="Arial" panose="020B0604020202020204" pitchFamily="34" charset="0"/>
                <a:cs typeface="Arial" panose="020B0604020202020204" pitchFamily="34" charset="0"/>
              </a:rPr>
              <a:t>diverse representation in the arts</a:t>
            </a:r>
          </a:p>
          <a:p>
            <a:pPr marL="342900" lvl="0" indent="-342900" fontAlgn="base">
              <a:lnSpc>
                <a:spcPct val="107000"/>
              </a:lnSpc>
              <a:buClr>
                <a:srgbClr val="000000"/>
              </a:buClr>
              <a:buSzPts val="1200"/>
              <a:buFont typeface="Arial" panose="020B0604020202020204" pitchFamily="34" charset="0"/>
              <a:buChar char="•"/>
            </a:pPr>
            <a:r>
              <a:rPr lang="en-AU" sz="1200" u="none" strike="noStrike" dirty="0">
                <a:effectLst/>
                <a:uFill>
                  <a:solidFill>
                    <a:srgbClr val="000000"/>
                  </a:solidFill>
                </a:uFill>
                <a:latin typeface="+mn-lt"/>
                <a:ea typeface="Arial" panose="020B0604020202020204" pitchFamily="34" charset="0"/>
                <a:cs typeface="Arial" panose="020B0604020202020204" pitchFamily="34" charset="0"/>
              </a:rPr>
              <a:t>cross-cultural understanding</a:t>
            </a:r>
          </a:p>
          <a:p>
            <a:pPr marL="342900" lvl="0" indent="-342900" fontAlgn="base">
              <a:lnSpc>
                <a:spcPct val="107000"/>
              </a:lnSpc>
              <a:buClr>
                <a:srgbClr val="000000"/>
              </a:buClr>
              <a:buSzPts val="1200"/>
              <a:buFont typeface="Arial" panose="020B0604020202020204" pitchFamily="34" charset="0"/>
              <a:buChar char="•"/>
            </a:pPr>
            <a:r>
              <a:rPr lang="en-AU" sz="1200" u="none" strike="noStrike" dirty="0">
                <a:effectLst/>
                <a:uFill>
                  <a:solidFill>
                    <a:srgbClr val="000000"/>
                  </a:solidFill>
                </a:uFill>
                <a:latin typeface="+mn-lt"/>
                <a:ea typeface="Arial" panose="020B0604020202020204" pitchFamily="34" charset="0"/>
                <a:cs typeface="Arial" panose="020B0604020202020204" pitchFamily="34" charset="0"/>
              </a:rPr>
              <a:t>arts participation for children and young people with a cultural perspective</a:t>
            </a:r>
          </a:p>
          <a:p>
            <a:pPr marL="342900" lvl="0" indent="-342900" fontAlgn="base">
              <a:lnSpc>
                <a:spcPct val="107000"/>
              </a:lnSpc>
              <a:spcAft>
                <a:spcPts val="800"/>
              </a:spcAft>
              <a:buClr>
                <a:srgbClr val="000000"/>
              </a:buClr>
              <a:buSzPts val="1200"/>
              <a:buFont typeface="Arial" panose="020B0604020202020204" pitchFamily="34" charset="0"/>
              <a:buChar char="•"/>
            </a:pPr>
            <a:r>
              <a:rPr lang="en-AU" sz="1200" u="none" strike="noStrike" dirty="0">
                <a:effectLst/>
                <a:uFill>
                  <a:solidFill>
                    <a:srgbClr val="000000"/>
                  </a:solidFill>
                </a:uFill>
                <a:latin typeface="+mn-lt"/>
                <a:ea typeface="Arial" panose="020B0604020202020204" pitchFamily="34" charset="0"/>
                <a:cs typeface="Arial" panose="020B0604020202020204" pitchFamily="34" charset="0"/>
              </a:rPr>
              <a:t>recognition of cultural diversity as an asset and contributor to </a:t>
            </a:r>
            <a:r>
              <a:rPr lang="en-AU" sz="1200" dirty="0">
                <a:effectLst/>
                <a:latin typeface="+mn-lt"/>
                <a:ea typeface="Calibri" panose="020F0502020204030204" pitchFamily="34" charset="0"/>
                <a:cs typeface="Times New Roman" panose="02020603050405020304" pitchFamily="18" charset="0"/>
              </a:rPr>
              <a:t>innovative arts practice</a:t>
            </a:r>
          </a:p>
          <a:p>
            <a:pPr marL="342900" lvl="0" indent="-342900" fontAlgn="base">
              <a:lnSpc>
                <a:spcPct val="107000"/>
              </a:lnSpc>
              <a:spcAft>
                <a:spcPts val="800"/>
              </a:spcAft>
              <a:buClr>
                <a:srgbClr val="000000"/>
              </a:buClr>
              <a:buSzPts val="1200"/>
              <a:buFont typeface="Arial" panose="020B0604020202020204" pitchFamily="34" charset="0"/>
              <a:buChar char="•"/>
            </a:pPr>
            <a:r>
              <a:rPr lang="en-AU" sz="1200" dirty="0">
                <a:effectLst/>
                <a:latin typeface="+mn-lt"/>
                <a:ea typeface="Calibri" panose="020F0502020204030204" pitchFamily="34" charset="0"/>
                <a:cs typeface="Times New Roman" panose="02020603050405020304" pitchFamily="18" charset="0"/>
              </a:rPr>
              <a:t>sharing stories about our local area and who we are</a:t>
            </a:r>
            <a:endParaRPr lang="en-AU" sz="1200" u="none" strike="noStrike" dirty="0">
              <a:effectLst/>
              <a:uFill>
                <a:solidFill>
                  <a:srgbClr val="000000"/>
                </a:solidFill>
              </a:uFill>
              <a:latin typeface="+mn-l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602A9C-16C0-48AC-A824-04AA1808BF68}" type="slidenum">
              <a:rPr lang="en-AU" smtClean="0"/>
              <a:t>4</a:t>
            </a:fld>
            <a:endParaRPr lang="en-AU"/>
          </a:p>
        </p:txBody>
      </p:sp>
    </p:spTree>
    <p:extLst>
      <p:ext uri="{BB962C8B-B14F-4D97-AF65-F5344CB8AC3E}">
        <p14:creationId xmlns:p14="http://schemas.microsoft.com/office/powerpoint/2010/main" val="34278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There is a total of $40,000 available - applicants can apply for up to $8,000 for proposed projects. </a:t>
            </a:r>
          </a:p>
          <a:p>
            <a:endParaRPr lang="en-US" dirty="0">
              <a:solidFill>
                <a:schemeClr val="bg1"/>
              </a:solidFill>
            </a:endParaRPr>
          </a:p>
          <a:p>
            <a:r>
              <a:rPr lang="en-US" dirty="0">
                <a:solidFill>
                  <a:schemeClr val="bg1"/>
                </a:solidFill>
              </a:rPr>
              <a:t>The EOI will be assessed by a panel of Aboriginal and Torres Strait Islander, CALD, PoC stakeholders from within the industry and Council staff – encouraging participation in democracy and decision making at a local government level. </a:t>
            </a:r>
            <a:endParaRPr lang="en-AU" dirty="0">
              <a:solidFill>
                <a:schemeClr val="bg1"/>
              </a:solidFill>
            </a:endParaRPr>
          </a:p>
        </p:txBody>
      </p:sp>
      <p:sp>
        <p:nvSpPr>
          <p:cNvPr id="4" name="Slide Number Placeholder 3"/>
          <p:cNvSpPr>
            <a:spLocks noGrp="1"/>
          </p:cNvSpPr>
          <p:nvPr>
            <p:ph type="sldNum" sz="quarter" idx="5"/>
          </p:nvPr>
        </p:nvSpPr>
        <p:spPr/>
        <p:txBody>
          <a:bodyPr/>
          <a:lstStyle/>
          <a:p>
            <a:fld id="{0D602A9C-16C0-48AC-A824-04AA1808BF68}" type="slidenum">
              <a:rPr lang="en-AU" smtClean="0"/>
              <a:t>5</a:t>
            </a:fld>
            <a:endParaRPr lang="en-AU"/>
          </a:p>
        </p:txBody>
      </p:sp>
    </p:spTree>
    <p:extLst>
      <p:ext uri="{BB962C8B-B14F-4D97-AF65-F5344CB8AC3E}">
        <p14:creationId xmlns:p14="http://schemas.microsoft.com/office/powerpoint/2010/main" val="70180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Who can apply?</a:t>
            </a:r>
          </a:p>
          <a:p>
            <a:endParaRPr lang="en-US" sz="1200" dirty="0">
              <a:solidFill>
                <a:schemeClr val="bg1"/>
              </a:solidFill>
            </a:endParaRPr>
          </a:p>
          <a:p>
            <a:pPr marL="171450" indent="-171450">
              <a:buFont typeface="Arial" panose="020B0604020202020204" pitchFamily="34" charset="0"/>
              <a:buChar char="•"/>
            </a:pPr>
            <a:r>
              <a:rPr lang="en-US" sz="1200" dirty="0">
                <a:solidFill>
                  <a:schemeClr val="bg1"/>
                </a:solidFill>
              </a:rPr>
              <a:t>Applicants must reside in the Inner West or be undertaking projects that benefit the Inner West community </a:t>
            </a:r>
          </a:p>
          <a:p>
            <a:pPr marL="171450" indent="-171450" algn="l" defTabSz="914400" rtl="0" eaLnBrk="1" latinLnBrk="0" hangingPunct="1">
              <a:buFont typeface="Arial" panose="020B0604020202020204" pitchFamily="34" charset="0"/>
              <a:buChar char="•"/>
            </a:pPr>
            <a:r>
              <a:rPr lang="en-US" sz="1200" kern="1200" dirty="0">
                <a:solidFill>
                  <a:schemeClr val="bg1"/>
                </a:solidFill>
                <a:latin typeface="+mn-lt"/>
                <a:ea typeface="+mn-ea"/>
                <a:cs typeface="+mn-cs"/>
              </a:rPr>
              <a:t>Applicants do not need to identify as a creative, but projects must have a creative outcome </a:t>
            </a:r>
          </a:p>
          <a:p>
            <a:pPr marL="171450" indent="-171450" algn="l" defTabSz="914400" rtl="0" eaLnBrk="1" latinLnBrk="0" hangingPunct="1">
              <a:buFont typeface="Arial" panose="020B0604020202020204" pitchFamily="34" charset="0"/>
              <a:buChar char="•"/>
            </a:pPr>
            <a:r>
              <a:rPr lang="en-US" sz="1200" kern="1200" dirty="0">
                <a:solidFill>
                  <a:schemeClr val="bg1"/>
                </a:solidFill>
                <a:latin typeface="+mn-lt"/>
                <a:ea typeface="+mn-ea"/>
                <a:cs typeface="+mn-cs"/>
              </a:rPr>
              <a:t>Australian residents or permanent residents aged 18+</a:t>
            </a:r>
          </a:p>
          <a:p>
            <a:pPr marL="171450" indent="-171450" algn="l" defTabSz="914400" rtl="0" eaLnBrk="1" latinLnBrk="0" hangingPunct="1">
              <a:buFont typeface="Arial" panose="020B0604020202020204" pitchFamily="34" charset="0"/>
              <a:buChar char="•"/>
            </a:pPr>
            <a:r>
              <a:rPr lang="en-US" sz="1200" kern="1200" dirty="0">
                <a:solidFill>
                  <a:schemeClr val="bg1"/>
                </a:solidFill>
                <a:latin typeface="+mn-lt"/>
                <a:ea typeface="+mn-ea"/>
                <a:cs typeface="+mn-cs"/>
              </a:rPr>
              <a:t>Unincorporated groups or non-Australian residents must be </a:t>
            </a:r>
            <a:r>
              <a:rPr lang="en-US" sz="1200" kern="1200" dirty="0" err="1">
                <a:solidFill>
                  <a:schemeClr val="bg1"/>
                </a:solidFill>
                <a:latin typeface="+mn-lt"/>
                <a:ea typeface="+mn-ea"/>
                <a:cs typeface="+mn-cs"/>
              </a:rPr>
              <a:t>auspiced</a:t>
            </a:r>
            <a:r>
              <a:rPr lang="en-US" sz="1200" kern="1200" dirty="0">
                <a:solidFill>
                  <a:schemeClr val="bg1"/>
                </a:solidFill>
                <a:latin typeface="+mn-lt"/>
                <a:ea typeface="+mn-ea"/>
                <a:cs typeface="+mn-cs"/>
              </a:rPr>
              <a:t> by an incorporated not-for-profit (NFP) </a:t>
            </a:r>
            <a:r>
              <a:rPr lang="en-US" sz="1200" kern="1200" dirty="0" err="1">
                <a:solidFill>
                  <a:schemeClr val="bg1"/>
                </a:solidFill>
                <a:latin typeface="+mn-lt"/>
                <a:ea typeface="+mn-ea"/>
                <a:cs typeface="+mn-cs"/>
              </a:rPr>
              <a:t>organisation</a:t>
            </a:r>
            <a:endParaRPr lang="en-US" sz="1200" kern="1200" dirty="0">
              <a:solidFill>
                <a:schemeClr val="bg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200" kern="1200" dirty="0">
                <a:solidFill>
                  <a:schemeClr val="bg1"/>
                </a:solidFill>
                <a:latin typeface="+mn-lt"/>
                <a:ea typeface="+mn-ea"/>
                <a:cs typeface="+mn-cs"/>
              </a:rPr>
              <a:t>Legally registered, incorporated NFP </a:t>
            </a:r>
            <a:r>
              <a:rPr lang="en-US" sz="1200" kern="1200" dirty="0" err="1">
                <a:solidFill>
                  <a:schemeClr val="bg1"/>
                </a:solidFill>
                <a:latin typeface="+mn-lt"/>
                <a:ea typeface="+mn-ea"/>
                <a:cs typeface="+mn-cs"/>
              </a:rPr>
              <a:t>organisations</a:t>
            </a:r>
            <a:r>
              <a:rPr lang="en-US" sz="1200" kern="1200" dirty="0">
                <a:solidFill>
                  <a:schemeClr val="bg1"/>
                </a:solidFill>
                <a:latin typeface="+mn-lt"/>
                <a:ea typeface="+mn-ea"/>
                <a:cs typeface="+mn-cs"/>
              </a:rPr>
              <a:t> or groups </a:t>
            </a:r>
          </a:p>
          <a:p>
            <a:pPr marL="0" indent="0" algn="l" defTabSz="914400" rtl="0" eaLnBrk="1" latinLnBrk="0" hangingPunct="1">
              <a:buFont typeface="Arial" panose="020B0604020202020204" pitchFamily="34" charset="0"/>
              <a:buNone/>
            </a:pPr>
            <a:endParaRPr lang="en-US" sz="1200" kern="1200" dirty="0">
              <a:solidFill>
                <a:schemeClr val="bg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200" kern="1200" dirty="0">
                <a:solidFill>
                  <a:schemeClr val="bg1"/>
                </a:solidFill>
                <a:latin typeface="+mn-lt"/>
                <a:ea typeface="+mn-ea"/>
                <a:cs typeface="+mn-cs"/>
              </a:rPr>
              <a:t>If working with children a valid Working with Children Check must be provided</a:t>
            </a:r>
          </a:p>
          <a:p>
            <a:pPr marL="171450" indent="-171450" algn="l" defTabSz="914400" rtl="0" eaLnBrk="1" latinLnBrk="0" hangingPunct="1">
              <a:buFont typeface="Arial" panose="020B0604020202020204" pitchFamily="34" charset="0"/>
              <a:buChar char="•"/>
            </a:pPr>
            <a:r>
              <a:rPr lang="en-US" sz="1200" kern="1200" dirty="0">
                <a:solidFill>
                  <a:schemeClr val="bg1"/>
                </a:solidFill>
                <a:latin typeface="+mn-lt"/>
                <a:ea typeface="+mn-ea"/>
                <a:cs typeface="+mn-cs"/>
              </a:rPr>
              <a:t>All applications must be submitted online through </a:t>
            </a:r>
            <a:r>
              <a:rPr lang="en-US" sz="1200" kern="1200" dirty="0" err="1">
                <a:solidFill>
                  <a:schemeClr val="bg1"/>
                </a:solidFill>
                <a:latin typeface="+mn-lt"/>
                <a:ea typeface="+mn-ea"/>
                <a:cs typeface="+mn-cs"/>
              </a:rPr>
              <a:t>smartygrants</a:t>
            </a:r>
            <a:endParaRPr lang="en-US" sz="1200" kern="1200" dirty="0">
              <a:solidFill>
                <a:schemeClr val="bg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200" kern="1200" dirty="0">
                <a:solidFill>
                  <a:schemeClr val="bg1"/>
                </a:solidFill>
                <a:latin typeface="+mn-lt"/>
                <a:ea typeface="+mn-ea"/>
                <a:cs typeface="+mn-cs"/>
              </a:rPr>
              <a:t>Only one application per person/group is permitted </a:t>
            </a:r>
          </a:p>
          <a:p>
            <a:pPr marL="171450" indent="-171450" algn="l" defTabSz="914400" rtl="0" eaLnBrk="1" latinLnBrk="0" hangingPunct="1">
              <a:buFont typeface="Arial" panose="020B0604020202020204" pitchFamily="34" charset="0"/>
              <a:buChar char="•"/>
            </a:pPr>
            <a:r>
              <a:rPr lang="en-US" sz="1200" kern="1200" dirty="0">
                <a:solidFill>
                  <a:schemeClr val="bg1"/>
                </a:solidFill>
                <a:latin typeface="+mn-lt"/>
                <a:ea typeface="+mn-ea"/>
                <a:cs typeface="+mn-cs"/>
              </a:rPr>
              <a:t>Successful applicants will be required to enter a contract with Council and supply relevant insurances (Public Liability Insurance $20mil)</a:t>
            </a:r>
          </a:p>
          <a:p>
            <a:pPr marL="171450" indent="-171450" algn="l" defTabSz="914400" rtl="0" eaLnBrk="1" latinLnBrk="0" hangingPunct="1">
              <a:buFont typeface="Arial" panose="020B0604020202020204" pitchFamily="34" charset="0"/>
              <a:buChar char="•"/>
            </a:pPr>
            <a:r>
              <a:rPr lang="en-US" sz="1200" kern="1200" dirty="0">
                <a:solidFill>
                  <a:schemeClr val="bg1"/>
                </a:solidFill>
                <a:latin typeface="+mn-lt"/>
                <a:ea typeface="+mn-ea"/>
                <a:cs typeface="+mn-cs"/>
              </a:rPr>
              <a:t>The panel will consider the spread of new and returning artists to the program each year.</a:t>
            </a:r>
          </a:p>
        </p:txBody>
      </p:sp>
      <p:sp>
        <p:nvSpPr>
          <p:cNvPr id="4" name="Slide Number Placeholder 3"/>
          <p:cNvSpPr>
            <a:spLocks noGrp="1"/>
          </p:cNvSpPr>
          <p:nvPr>
            <p:ph type="sldNum" sz="quarter" idx="5"/>
          </p:nvPr>
        </p:nvSpPr>
        <p:spPr/>
        <p:txBody>
          <a:bodyPr/>
          <a:lstStyle/>
          <a:p>
            <a:fld id="{0D602A9C-16C0-48AC-A824-04AA1808BF68}" type="slidenum">
              <a:rPr lang="en-AU" smtClean="0"/>
              <a:t>6</a:t>
            </a:fld>
            <a:endParaRPr lang="en-AU"/>
          </a:p>
        </p:txBody>
      </p:sp>
    </p:spTree>
    <p:extLst>
      <p:ext uri="{BB962C8B-B14F-4D97-AF65-F5344CB8AC3E}">
        <p14:creationId xmlns:p14="http://schemas.microsoft.com/office/powerpoint/2010/main" val="71951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It is important to make sure you are proposing projects that are based in the Inner West you can use this website link to check you re within the IW boundary.</a:t>
            </a:r>
            <a:endParaRPr lang="en-AU" dirty="0">
              <a:solidFill>
                <a:schemeClr val="bg1"/>
              </a:solidFill>
            </a:endParaRPr>
          </a:p>
        </p:txBody>
      </p:sp>
      <p:sp>
        <p:nvSpPr>
          <p:cNvPr id="4" name="Slide Number Placeholder 3"/>
          <p:cNvSpPr>
            <a:spLocks noGrp="1"/>
          </p:cNvSpPr>
          <p:nvPr>
            <p:ph type="sldNum" sz="quarter" idx="5"/>
          </p:nvPr>
        </p:nvSpPr>
        <p:spPr/>
        <p:txBody>
          <a:bodyPr/>
          <a:lstStyle/>
          <a:p>
            <a:fld id="{0D602A9C-16C0-48AC-A824-04AA1808BF68}" type="slidenum">
              <a:rPr lang="en-AU" smtClean="0"/>
              <a:t>7</a:t>
            </a:fld>
            <a:endParaRPr lang="en-AU"/>
          </a:p>
        </p:txBody>
      </p:sp>
    </p:spTree>
    <p:extLst>
      <p:ext uri="{BB962C8B-B14F-4D97-AF65-F5344CB8AC3E}">
        <p14:creationId xmlns:p14="http://schemas.microsoft.com/office/powerpoint/2010/main" val="200211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bg1"/>
                </a:solidFill>
                <a:latin typeface="+mn-lt"/>
              </a:rPr>
              <a:t>These are the questions you will be asked in the application form, so prepare your answers to directly address each criteria. This is how the assessors will judge the application.</a:t>
            </a:r>
          </a:p>
          <a:p>
            <a:pPr>
              <a:lnSpc>
                <a:spcPct val="107000"/>
              </a:lnSpc>
              <a:spcAft>
                <a:spcPts val="800"/>
              </a:spcAft>
            </a:pPr>
            <a:endParaRPr lang="en-AU" sz="1200" dirty="0">
              <a:effectLst/>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AU" sz="1200" dirty="0">
                <a:effectLst/>
                <a:latin typeface="+mn-lt"/>
                <a:ea typeface="Calibri" panose="020F0502020204030204" pitchFamily="34" charset="0"/>
                <a:cs typeface="Times New Roman" panose="02020603050405020304" pitchFamily="18" charset="0"/>
              </a:rPr>
              <a:t>The individual or team’s skills and experience to deliver the project (20%)</a:t>
            </a:r>
          </a:p>
          <a:p>
            <a:r>
              <a:rPr lang="en-US" sz="1200" dirty="0">
                <a:solidFill>
                  <a:schemeClr val="bg1"/>
                </a:solidFill>
                <a:latin typeface="+mn-lt"/>
              </a:rPr>
              <a:t>Does the applicant show that they have the skills and experience to do what they say they will?</a:t>
            </a:r>
          </a:p>
          <a:p>
            <a:r>
              <a:rPr lang="en-US" sz="1200" dirty="0">
                <a:solidFill>
                  <a:schemeClr val="bg1"/>
                </a:solidFill>
                <a:latin typeface="+mn-lt"/>
              </a:rPr>
              <a:t>Is there evidence of this in their supporting material? E.g. photo of similar work, if running a workshop do they talk about their facilitation skills?</a:t>
            </a:r>
          </a:p>
          <a:p>
            <a:r>
              <a:rPr lang="en-US" sz="1200" dirty="0">
                <a:solidFill>
                  <a:schemeClr val="bg1"/>
                </a:solidFill>
                <a:latin typeface="+mn-lt"/>
              </a:rPr>
              <a:t>Is the project viable – if partners are mentioned are they confirmed? </a:t>
            </a:r>
          </a:p>
          <a:p>
            <a:r>
              <a:rPr lang="en-US" sz="1200" dirty="0">
                <a:solidFill>
                  <a:schemeClr val="bg1"/>
                </a:solidFill>
                <a:latin typeface="+mn-lt"/>
              </a:rPr>
              <a:t>Are there any qualifications or experiences shared that are relevant to the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rPr>
              <a:t>Are there samples of previous work that demonstrate the applicants quality of work? </a:t>
            </a:r>
          </a:p>
          <a:p>
            <a:pPr marL="0" indent="0">
              <a:lnSpc>
                <a:spcPct val="107000"/>
              </a:lnSpc>
              <a:spcAft>
                <a:spcPts val="800"/>
              </a:spcAft>
              <a:buNone/>
            </a:pPr>
            <a:endParaRPr lang="en-AU"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mn-lt"/>
                <a:ea typeface="Calibri" panose="020F0502020204030204" pitchFamily="34" charset="0"/>
                <a:cs typeface="Times New Roman" panose="02020603050405020304" pitchFamily="18" charset="0"/>
              </a:rPr>
              <a:t>2. How well your project meets two or more of the EOI aims (30%)</a:t>
            </a:r>
          </a:p>
          <a:p>
            <a:pPr marL="285750" lvl="0" indent="-285750" fontAlgn="base">
              <a:lnSpc>
                <a:spcPct val="107000"/>
              </a:lnSpc>
              <a:buClr>
                <a:srgbClr val="000000"/>
              </a:buClr>
              <a:buSzPts val="1200"/>
              <a:buFontTx/>
              <a:buChar char="-"/>
            </a:pPr>
            <a:r>
              <a:rPr lang="en-AU" sz="1200" u="none" strike="noStrike" dirty="0">
                <a:effectLst/>
                <a:uFill>
                  <a:solidFill>
                    <a:srgbClr val="000000"/>
                  </a:solidFill>
                </a:uFill>
                <a:latin typeface="+mn-lt"/>
                <a:ea typeface="Arial" panose="020B0604020202020204" pitchFamily="34" charset="0"/>
                <a:cs typeface="Arial" panose="020B0604020202020204" pitchFamily="34" charset="0"/>
              </a:rPr>
              <a:t>diverse representation in the arts (how many artists from diverse backgrounds? Will your project showcase diversity)</a:t>
            </a:r>
          </a:p>
          <a:p>
            <a:pPr marL="285750" lvl="0" indent="-285750" fontAlgn="base">
              <a:lnSpc>
                <a:spcPct val="107000"/>
              </a:lnSpc>
              <a:buClr>
                <a:srgbClr val="000000"/>
              </a:buClr>
              <a:buSzPts val="1200"/>
              <a:buFontTx/>
              <a:buChar char="-"/>
            </a:pPr>
            <a:r>
              <a:rPr lang="en-AU" sz="1200" u="none" strike="noStrike" dirty="0">
                <a:effectLst/>
                <a:uFill>
                  <a:solidFill>
                    <a:srgbClr val="000000"/>
                  </a:solidFill>
                </a:uFill>
                <a:latin typeface="+mn-lt"/>
                <a:ea typeface="Arial" panose="020B0604020202020204" pitchFamily="34" charset="0"/>
                <a:cs typeface="Arial" panose="020B0604020202020204" pitchFamily="34" charset="0"/>
              </a:rPr>
              <a:t>cross-cultural understanding (are there moments for people to learn a new skill, understand history/culture, showcase cultural experiences?)</a:t>
            </a:r>
          </a:p>
          <a:p>
            <a:pPr marL="285750" lvl="0" indent="-285750" fontAlgn="base">
              <a:lnSpc>
                <a:spcPct val="107000"/>
              </a:lnSpc>
              <a:buClr>
                <a:srgbClr val="000000"/>
              </a:buClr>
              <a:buSzPts val="1200"/>
              <a:buFontTx/>
              <a:buChar char="-"/>
            </a:pPr>
            <a:r>
              <a:rPr lang="en-AU" sz="1200" u="none" strike="noStrike" dirty="0">
                <a:effectLst/>
                <a:uFill>
                  <a:solidFill>
                    <a:srgbClr val="000000"/>
                  </a:solidFill>
                </a:uFill>
                <a:latin typeface="+mn-lt"/>
                <a:ea typeface="Arial" panose="020B0604020202020204" pitchFamily="34" charset="0"/>
                <a:cs typeface="Arial" panose="020B0604020202020204" pitchFamily="34" charset="0"/>
              </a:rPr>
              <a:t>arts participation for children and young people with a cultural perspective (are you working with children, is there an opportunity for them to experience culture?)</a:t>
            </a:r>
          </a:p>
          <a:p>
            <a:pPr marL="285750" lvl="0" indent="-285750" fontAlgn="base">
              <a:lnSpc>
                <a:spcPct val="107000"/>
              </a:lnSpc>
              <a:buClr>
                <a:srgbClr val="000000"/>
              </a:buClr>
              <a:buSzPts val="1200"/>
              <a:buFontTx/>
              <a:buChar char="-"/>
            </a:pPr>
            <a:r>
              <a:rPr lang="en-AU" sz="1200" u="none" strike="noStrike" dirty="0">
                <a:effectLst/>
                <a:uFill>
                  <a:solidFill>
                    <a:srgbClr val="000000"/>
                  </a:solidFill>
                </a:uFill>
                <a:latin typeface="+mn-lt"/>
                <a:ea typeface="Arial" panose="020B0604020202020204" pitchFamily="34" charset="0"/>
                <a:cs typeface="Arial" panose="020B0604020202020204" pitchFamily="34" charset="0"/>
              </a:rPr>
              <a:t>recognition of cultural diversity as an asset and contributor to </a:t>
            </a:r>
            <a:r>
              <a:rPr lang="en-AU" sz="1200" dirty="0">
                <a:effectLst/>
                <a:latin typeface="+mn-lt"/>
                <a:ea typeface="Calibri" panose="020F0502020204030204" pitchFamily="34" charset="0"/>
                <a:cs typeface="Times New Roman" panose="02020603050405020304" pitchFamily="18" charset="0"/>
              </a:rPr>
              <a:t>innovative arts practice (are you demonstrating excellence in what you are doing, what will the impact be on the arts, marketing ideas to showcase your wok and platform it)</a:t>
            </a:r>
          </a:p>
          <a:p>
            <a:pPr marL="285750" lvl="0" indent="-285750" fontAlgn="base">
              <a:lnSpc>
                <a:spcPct val="107000"/>
              </a:lnSpc>
              <a:buClr>
                <a:srgbClr val="000000"/>
              </a:buClr>
              <a:buSzPts val="1200"/>
              <a:buFontTx/>
              <a:buChar char="-"/>
            </a:pPr>
            <a:r>
              <a:rPr lang="en-AU" sz="1200" dirty="0">
                <a:effectLst/>
                <a:latin typeface="+mn-lt"/>
                <a:ea typeface="Calibri" panose="020F0502020204030204" pitchFamily="34" charset="0"/>
                <a:cs typeface="Times New Roman" panose="02020603050405020304" pitchFamily="18" charset="0"/>
              </a:rPr>
              <a:t>sharing stories about our local area and who we are (are you contributing to the stories of the Inner West, helping us explore and discover who lives here – culture isn’t static – it is always changing we want to showcase this)</a:t>
            </a:r>
            <a:endParaRPr lang="en-AU" sz="1200" u="none" strike="noStrike" dirty="0">
              <a:effectLst/>
              <a:uFill>
                <a:solidFill>
                  <a:srgbClr val="000000"/>
                </a:solidFill>
              </a:uFill>
              <a:latin typeface="+mn-lt"/>
              <a:ea typeface="Arial" panose="020B0604020202020204" pitchFamily="34" charset="0"/>
              <a:cs typeface="Arial" panose="020B0604020202020204" pitchFamily="34" charset="0"/>
            </a:endParaRPr>
          </a:p>
          <a:p>
            <a:pPr>
              <a:lnSpc>
                <a:spcPct val="107000"/>
              </a:lnSpc>
              <a:spcAft>
                <a:spcPts val="800"/>
              </a:spcAft>
            </a:pPr>
            <a:endParaRPr lang="en-AU"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mn-lt"/>
                <a:ea typeface="Calibri" panose="020F0502020204030204" pitchFamily="34" charset="0"/>
                <a:cs typeface="Times New Roman" panose="02020603050405020304" pitchFamily="18" charset="0"/>
              </a:rPr>
              <a:t>3. The benefits of the project to community (30%)</a:t>
            </a:r>
          </a:p>
          <a:p>
            <a:pPr marL="0" indent="0">
              <a:buNone/>
            </a:pPr>
            <a:r>
              <a:rPr lang="en-US" sz="1200" dirty="0">
                <a:solidFill>
                  <a:schemeClr val="bg1"/>
                </a:solidFill>
                <a:latin typeface="+mn-lt"/>
              </a:rPr>
              <a:t>How will the project impact or benefit the IW community? </a:t>
            </a:r>
          </a:p>
          <a:p>
            <a:pPr marL="0" indent="0">
              <a:buNone/>
            </a:pPr>
            <a:r>
              <a:rPr lang="en-US" sz="1200" dirty="0">
                <a:solidFill>
                  <a:schemeClr val="bg1"/>
                </a:solidFill>
                <a:latin typeface="+mn-lt"/>
              </a:rPr>
              <a:t>Can you discuss how the project will positively impact the IW community? Is there an identified need for the project (research, statistics, findings) Letter of Support from partners or industry/artists/community showcasing need for the work?</a:t>
            </a:r>
          </a:p>
          <a:p>
            <a:pPr>
              <a:lnSpc>
                <a:spcPct val="107000"/>
              </a:lnSpc>
              <a:spcAft>
                <a:spcPts val="800"/>
              </a:spcAft>
            </a:pPr>
            <a:endParaRPr lang="en-AU" sz="1200" dirty="0">
              <a:effectLst/>
              <a:latin typeface="+mn-lt"/>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800"/>
              </a:spcAft>
              <a:buClrTx/>
              <a:buSzTx/>
              <a:buFontTx/>
              <a:buNone/>
              <a:tabLst/>
              <a:defRPr/>
            </a:pPr>
            <a:r>
              <a:rPr lang="en-AU" sz="1200" dirty="0">
                <a:effectLst/>
                <a:latin typeface="+mn-lt"/>
                <a:ea typeface="Calibri" panose="020F0502020204030204" pitchFamily="34" charset="0"/>
                <a:cs typeface="Times New Roman" panose="02020603050405020304" pitchFamily="18" charset="0"/>
              </a:rPr>
              <a:t>4. How practical and achievable the project is within the proposed budget (20%). </a:t>
            </a:r>
          </a:p>
          <a:p>
            <a:pPr marL="457200" indent="-457200">
              <a:lnSpc>
                <a:spcPct val="107000"/>
              </a:lnSpc>
              <a:spcAft>
                <a:spcPts val="800"/>
              </a:spcAft>
            </a:pPr>
            <a:r>
              <a:rPr lang="en-AU" sz="1200" dirty="0">
                <a:effectLst/>
                <a:latin typeface="+mn-lt"/>
                <a:ea typeface="Calibri" panose="020F0502020204030204" pitchFamily="34" charset="0"/>
                <a:cs typeface="Times New Roman" panose="02020603050405020304" pitchFamily="18" charset="0"/>
              </a:rPr>
              <a:t>(this includes clear documentation of what you intend to spend the money on with quotes for any items over $500) </a:t>
            </a:r>
            <a:r>
              <a:rPr lang="en-US" sz="1200" dirty="0">
                <a:solidFill>
                  <a:schemeClr val="bg1"/>
                </a:solidFill>
                <a:latin typeface="+mn-lt"/>
              </a:rPr>
              <a:t>Does the budget add up? </a:t>
            </a:r>
          </a:p>
          <a:p>
            <a:r>
              <a:rPr lang="en-US" sz="1200" dirty="0">
                <a:solidFill>
                  <a:schemeClr val="bg1"/>
                </a:solidFill>
                <a:latin typeface="+mn-lt"/>
              </a:rPr>
              <a:t>If tickets are being charged is there a projected income from this – is it clear what this income will be spent on (e.g. artist fees, materials </a:t>
            </a:r>
            <a:r>
              <a:rPr lang="en-US" sz="1200" dirty="0" err="1">
                <a:solidFill>
                  <a:schemeClr val="bg1"/>
                </a:solidFill>
                <a:latin typeface="+mn-lt"/>
              </a:rPr>
              <a:t>etc</a:t>
            </a:r>
            <a:r>
              <a:rPr lang="en-US" sz="1200" dirty="0">
                <a:solidFill>
                  <a:schemeClr val="bg1"/>
                </a:solidFill>
                <a:latin typeface="+mn-lt"/>
              </a:rPr>
              <a:t>). </a:t>
            </a:r>
          </a:p>
          <a:p>
            <a:r>
              <a:rPr lang="en-US" sz="1200" dirty="0">
                <a:solidFill>
                  <a:schemeClr val="bg1"/>
                </a:solidFill>
                <a:latin typeface="+mn-lt"/>
              </a:rPr>
              <a:t>Are there low-cost tickets/ concessions? Are quotes provided for materials/services over $500? </a:t>
            </a:r>
          </a:p>
          <a:p>
            <a:r>
              <a:rPr lang="en-US" sz="1200" dirty="0">
                <a:solidFill>
                  <a:schemeClr val="bg1"/>
                </a:solidFill>
                <a:latin typeface="+mn-lt"/>
              </a:rPr>
              <a:t>Are wages based on NAVA, MEAA, ASA or other peak industry boards? If Council fee waivers have been applied for and approved is the in-kind cost added to the budget or discounted fee?</a:t>
            </a:r>
          </a:p>
        </p:txBody>
      </p:sp>
      <p:sp>
        <p:nvSpPr>
          <p:cNvPr id="4" name="Slide Number Placeholder 3"/>
          <p:cNvSpPr>
            <a:spLocks noGrp="1"/>
          </p:cNvSpPr>
          <p:nvPr>
            <p:ph type="sldNum" sz="quarter" idx="5"/>
          </p:nvPr>
        </p:nvSpPr>
        <p:spPr/>
        <p:txBody>
          <a:bodyPr/>
          <a:lstStyle/>
          <a:p>
            <a:fld id="{0D602A9C-16C0-48AC-A824-04AA1808BF68}" type="slidenum">
              <a:rPr lang="en-AU" smtClean="0"/>
              <a:t>8</a:t>
            </a:fld>
            <a:endParaRPr lang="en-AU"/>
          </a:p>
        </p:txBody>
      </p:sp>
    </p:spTree>
    <p:extLst>
      <p:ext uri="{BB962C8B-B14F-4D97-AF65-F5344CB8AC3E}">
        <p14:creationId xmlns:p14="http://schemas.microsoft.com/office/powerpoint/2010/main" val="283831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bg1"/>
                </a:solidFill>
                <a:latin typeface="+mn-lt"/>
              </a:rPr>
              <a:t>The Grant Round Opens – Monday 7 July, 9am – I advise you read the guidelines and look through the whole application.</a:t>
            </a:r>
          </a:p>
          <a:p>
            <a:pPr>
              <a:defRPr/>
            </a:pPr>
            <a:endParaRPr lang="en-US" dirty="0">
              <a:solidFill>
                <a:schemeClr val="bg1"/>
              </a:solidFill>
              <a:latin typeface="+mn-lt"/>
              <a:cs typeface="Poppins"/>
            </a:endParaRPr>
          </a:p>
          <a:p>
            <a:r>
              <a:rPr lang="en-AU" dirty="0">
                <a:solidFill>
                  <a:schemeClr val="bg1"/>
                </a:solidFill>
                <a:latin typeface="+mn-lt"/>
              </a:rPr>
              <a:t>Grants close Monday 4 August at 3pm – make sure you submit your application beforehand. To avoid technical difficulties, you should aim to finish at least an hour before the deadline so you have time to call </a:t>
            </a:r>
            <a:r>
              <a:rPr lang="en-AU" dirty="0" err="1">
                <a:solidFill>
                  <a:schemeClr val="bg1"/>
                </a:solidFill>
                <a:latin typeface="+mn-lt"/>
              </a:rPr>
              <a:t>smartygrants</a:t>
            </a:r>
            <a:r>
              <a:rPr lang="en-AU" dirty="0">
                <a:solidFill>
                  <a:schemeClr val="bg1"/>
                </a:solidFill>
                <a:latin typeface="+mn-lt"/>
              </a:rPr>
              <a:t> </a:t>
            </a:r>
            <a:r>
              <a:rPr lang="en-AU" dirty="0" err="1">
                <a:solidFill>
                  <a:schemeClr val="bg1"/>
                </a:solidFill>
                <a:latin typeface="+mn-lt"/>
              </a:rPr>
              <a:t>incase</a:t>
            </a:r>
            <a:r>
              <a:rPr lang="en-AU" dirty="0">
                <a:solidFill>
                  <a:schemeClr val="bg1"/>
                </a:solidFill>
                <a:latin typeface="+mn-lt"/>
              </a:rPr>
              <a:t> something isn’t working.</a:t>
            </a:r>
          </a:p>
          <a:p>
            <a:endParaRPr lang="en-AU" dirty="0">
              <a:solidFill>
                <a:schemeClr val="bg1"/>
              </a:solidFill>
              <a:latin typeface="+mn-lt"/>
            </a:endParaRPr>
          </a:p>
          <a:p>
            <a:r>
              <a:rPr lang="en-AU" dirty="0">
                <a:solidFill>
                  <a:schemeClr val="bg1"/>
                </a:solidFill>
                <a:latin typeface="+mn-lt"/>
              </a:rPr>
              <a:t>Eligibility &amp; Assessment – during this time eligibility checks and assessment of your applications takes place . A panel made up of council staff and an external peers will meet to make recommendations on funding. Their recommendations need to go to Management for endorsement. Sometimes approvals are delayed.</a:t>
            </a:r>
          </a:p>
          <a:p>
            <a:endParaRPr lang="en-AU" dirty="0">
              <a:solidFill>
                <a:schemeClr val="bg1"/>
              </a:solidFill>
              <a:latin typeface="+mn-lt"/>
            </a:endParaRPr>
          </a:p>
          <a:p>
            <a:r>
              <a:rPr lang="en-AU" dirty="0">
                <a:solidFill>
                  <a:schemeClr val="bg1"/>
                </a:solidFill>
                <a:latin typeface="+mn-lt"/>
              </a:rPr>
              <a:t>Artists will be officially notified of their application outcome in August via writing, usually a </a:t>
            </a:r>
            <a:r>
              <a:rPr lang="en-AU" dirty="0" err="1">
                <a:solidFill>
                  <a:schemeClr val="bg1"/>
                </a:solidFill>
                <a:latin typeface="+mn-lt"/>
              </a:rPr>
              <a:t>smartygrants</a:t>
            </a:r>
            <a:r>
              <a:rPr lang="en-AU" dirty="0">
                <a:solidFill>
                  <a:schemeClr val="bg1"/>
                </a:solidFill>
                <a:latin typeface="+mn-lt"/>
              </a:rPr>
              <a:t> email – you can ask for feedback if you aren’t successful. </a:t>
            </a:r>
          </a:p>
          <a:p>
            <a:endParaRPr lang="en-AU" dirty="0">
              <a:solidFill>
                <a:schemeClr val="bg1"/>
              </a:solidFill>
              <a:latin typeface="+mn-lt"/>
            </a:endParaRPr>
          </a:p>
          <a:p>
            <a:r>
              <a:rPr lang="en-AU" dirty="0">
                <a:solidFill>
                  <a:schemeClr val="bg1"/>
                </a:solidFill>
                <a:latin typeface="+mn-lt"/>
              </a:rPr>
              <a:t>Successful applicants will be asked to sign agreements in August/September and provide official documentation like Public Liability Insurance – at this point you will be also asked to invoice Council for the grant money. And you will also be provided with IWC logos for your marketing.</a:t>
            </a:r>
          </a:p>
          <a:p>
            <a:endParaRPr lang="en-AU" dirty="0">
              <a:solidFill>
                <a:schemeClr val="bg1"/>
              </a:solidFill>
              <a:latin typeface="+mn-lt"/>
            </a:endParaRPr>
          </a:p>
          <a:p>
            <a:r>
              <a:rPr lang="en-AU" dirty="0">
                <a:solidFill>
                  <a:schemeClr val="bg1"/>
                </a:solidFill>
                <a:latin typeface="+mn-lt"/>
              </a:rPr>
              <a:t>Projects can be delivered between the time you receive your funds until June 2026 – all successful grant applicants are required to provide copies of their marketing materials acknowledging Councils support via “IWC Funded or Supported by logo placement”. No Marketing should be done until Council has approved the materials. </a:t>
            </a:r>
          </a:p>
          <a:p>
            <a:endParaRPr lang="en-AU" dirty="0">
              <a:solidFill>
                <a:schemeClr val="bg1"/>
              </a:solidFill>
              <a:latin typeface="+mn-lt"/>
            </a:endParaRPr>
          </a:p>
          <a:p>
            <a:r>
              <a:rPr lang="en-AU" dirty="0">
                <a:solidFill>
                  <a:schemeClr val="bg1"/>
                </a:solidFill>
                <a:latin typeface="+mn-lt"/>
              </a:rPr>
              <a:t>Finally, all grants need to be acquitted by 31 June 2026 unless you have confirmation in writing from the Grants Officer for an extension.</a:t>
            </a:r>
          </a:p>
        </p:txBody>
      </p:sp>
      <p:sp>
        <p:nvSpPr>
          <p:cNvPr id="4" name="Slide Number Placeholder 3"/>
          <p:cNvSpPr>
            <a:spLocks noGrp="1"/>
          </p:cNvSpPr>
          <p:nvPr>
            <p:ph type="sldNum" sz="quarter" idx="5"/>
          </p:nvPr>
        </p:nvSpPr>
        <p:spPr/>
        <p:txBody>
          <a:bodyPr/>
          <a:lstStyle/>
          <a:p>
            <a:fld id="{0D602A9C-16C0-48AC-A824-04AA1808BF68}" type="slidenum">
              <a:rPr lang="en-AU" smtClean="0"/>
              <a:t>9</a:t>
            </a:fld>
            <a:endParaRPr lang="en-AU"/>
          </a:p>
        </p:txBody>
      </p:sp>
    </p:spTree>
    <p:extLst>
      <p:ext uri="{BB962C8B-B14F-4D97-AF65-F5344CB8AC3E}">
        <p14:creationId xmlns:p14="http://schemas.microsoft.com/office/powerpoint/2010/main" val="481884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F572-479D-48F1-8515-F220D565951F}"/>
              </a:ext>
            </a:extLst>
          </p:cNvPr>
          <p:cNvSpPr>
            <a:spLocks noGrp="1"/>
          </p:cNvSpPr>
          <p:nvPr>
            <p:ph type="ctrTitle" hasCustomPrompt="1"/>
          </p:nvPr>
        </p:nvSpPr>
        <p:spPr>
          <a:xfrm>
            <a:off x="354227" y="2174789"/>
            <a:ext cx="4291914" cy="2693772"/>
          </a:xfrm>
        </p:spPr>
        <p:txBody>
          <a:bodyPr anchor="t">
            <a:normAutofit/>
          </a:bodyPr>
          <a:lstStyle>
            <a:lvl1pPr algn="l">
              <a:defRPr sz="5000"/>
            </a:lvl1pPr>
          </a:lstStyle>
          <a:p>
            <a:r>
              <a:rPr lang="en-US"/>
              <a:t>Presentation </a:t>
            </a:r>
            <a:br>
              <a:rPr lang="en-US"/>
            </a:br>
            <a:r>
              <a:rPr lang="en-US"/>
              <a:t>Title</a:t>
            </a:r>
            <a:endParaRPr lang="en-AU"/>
          </a:p>
        </p:txBody>
      </p:sp>
      <p:sp>
        <p:nvSpPr>
          <p:cNvPr id="8" name="Date Placeholder 3">
            <a:extLst>
              <a:ext uri="{FF2B5EF4-FFF2-40B4-BE49-F238E27FC236}">
                <a16:creationId xmlns:a16="http://schemas.microsoft.com/office/drawing/2014/main" id="{416FE996-444D-4FF9-8126-DC3AFB8F8A88}"/>
              </a:ext>
            </a:extLst>
          </p:cNvPr>
          <p:cNvSpPr>
            <a:spLocks noGrp="1"/>
          </p:cNvSpPr>
          <p:nvPr>
            <p:ph type="dt" sz="half" idx="2"/>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7" name="Picture Placeholder 2">
            <a:extLst>
              <a:ext uri="{FF2B5EF4-FFF2-40B4-BE49-F238E27FC236}">
                <a16:creationId xmlns:a16="http://schemas.microsoft.com/office/drawing/2014/main" id="{1EEDFCA0-85F9-47CB-9481-DC8FEE30B5A4}"/>
              </a:ext>
            </a:extLst>
          </p:cNvPr>
          <p:cNvSpPr>
            <a:spLocks noGrp="1"/>
          </p:cNvSpPr>
          <p:nvPr>
            <p:ph type="pic" idx="10" hasCustomPrompt="1"/>
          </p:nvPr>
        </p:nvSpPr>
        <p:spPr>
          <a:xfrm>
            <a:off x="5387546" y="0"/>
            <a:ext cx="6804454" cy="68579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Insert Image</a:t>
            </a:r>
          </a:p>
        </p:txBody>
      </p:sp>
      <p:pic>
        <p:nvPicPr>
          <p:cNvPr id="18" name="Graphic 17">
            <a:extLst>
              <a:ext uri="{FF2B5EF4-FFF2-40B4-BE49-F238E27FC236}">
                <a16:creationId xmlns:a16="http://schemas.microsoft.com/office/drawing/2014/main" id="{AE472B74-D0F2-430F-B518-64CECBACD9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390087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EDC5611D-DB0A-41E9-97F1-67D4FE561203}"/>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0" name="Footer Placeholder 4">
            <a:extLst>
              <a:ext uri="{FF2B5EF4-FFF2-40B4-BE49-F238E27FC236}">
                <a16:creationId xmlns:a16="http://schemas.microsoft.com/office/drawing/2014/main" id="{7F7290C3-55CA-44AA-9100-AA6E09E34E1E}"/>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1614616"/>
            <a:ext cx="4308389" cy="3962400"/>
          </a:xfrm>
          <a:prstGeom prst="rect">
            <a:avLst/>
          </a:prstGeom>
        </p:spPr>
        <p:txBody>
          <a:bodyPr vert="horz" lIns="91440" tIns="45720" rIns="91440" bIns="45720" rtlCol="0" anchor="t">
            <a:noAutofit/>
          </a:bodyPr>
          <a:lstStyle>
            <a:lvl1pPr marL="0" indent="0">
              <a:lnSpc>
                <a:spcPct val="100000"/>
              </a:lnSpc>
              <a:buNone/>
              <a:defRPr lang="en-US" sz="2800" dirty="0" smtClean="0">
                <a:latin typeface="Poppins" panose="00000500000000000000" pitchFamily="2" charset="0"/>
                <a:cs typeface="Poppins" panose="00000500000000000000" pitchFamily="2" charset="0"/>
              </a:defRPr>
            </a:lvl1pPr>
            <a:lvl5pPr marL="1828800" indent="0">
              <a:buNone/>
              <a:defRPr/>
            </a:lvl5pPr>
          </a:lstStyle>
          <a:p>
            <a:pPr lvl="0"/>
            <a:r>
              <a:rPr lang="en-US"/>
              <a:t>Enter Agenda Item 1</a:t>
            </a:r>
          </a:p>
          <a:p>
            <a:pPr lvl="0"/>
            <a:r>
              <a:rPr lang="en-US"/>
              <a:t>Enter Agenda Item 2 Enter Agenda Item 3 Enter Agenda Item 4 Enter Agenda Item 5 Enter Agenda Item 6 Enter Agenda Item 7 Enter Agenda Item 8 Enter Agenda Item 9</a:t>
            </a:r>
          </a:p>
        </p:txBody>
      </p:sp>
      <p:pic>
        <p:nvPicPr>
          <p:cNvPr id="8" name="Graphic 7">
            <a:extLst>
              <a:ext uri="{FF2B5EF4-FFF2-40B4-BE49-F238E27FC236}">
                <a16:creationId xmlns:a16="http://schemas.microsoft.com/office/drawing/2014/main" id="{764EAA6C-31CD-4373-A40B-A08FD9E5A2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105073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EDC5611D-DB0A-41E9-97F1-67D4FE561203}"/>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0" name="Footer Placeholder 4">
            <a:extLst>
              <a:ext uri="{FF2B5EF4-FFF2-40B4-BE49-F238E27FC236}">
                <a16:creationId xmlns:a16="http://schemas.microsoft.com/office/drawing/2014/main" id="{7F7290C3-55CA-44AA-9100-AA6E09E34E1E}"/>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Headline</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9349946" cy="3323022"/>
          </a:xfrm>
          <a:prstGeom prst="rect">
            <a:avLst/>
          </a:prstGeom>
        </p:spPr>
        <p:txBody>
          <a:bodyPr vert="horz" lIns="91440" tIns="45720" rIns="91440" bIns="45720" rtlCol="0" anchor="t">
            <a:noAutofit/>
          </a:bodyPr>
          <a:lstStyle>
            <a:lvl1pPr marL="0" indent="0">
              <a:lnSpc>
                <a:spcPct val="100000"/>
              </a:lnSpc>
              <a:buNone/>
              <a:defRPr lang="en-US" sz="28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pic>
        <p:nvPicPr>
          <p:cNvPr id="17" name="Graphic 16">
            <a:extLst>
              <a:ext uri="{FF2B5EF4-FFF2-40B4-BE49-F238E27FC236}">
                <a16:creationId xmlns:a16="http://schemas.microsoft.com/office/drawing/2014/main" id="{14399FCB-CCB4-48C4-BE33-0AB535BA5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337392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EDC5611D-DB0A-41E9-97F1-67D4FE561203}"/>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0" name="Footer Placeholder 4">
            <a:extLst>
              <a:ext uri="{FF2B5EF4-FFF2-40B4-BE49-F238E27FC236}">
                <a16:creationId xmlns:a16="http://schemas.microsoft.com/office/drawing/2014/main" id="{7F7290C3-55CA-44AA-9100-AA6E09E34E1E}"/>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Headline</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9349946" cy="3323022"/>
          </a:xfrm>
          <a:prstGeom prst="rect">
            <a:avLst/>
          </a:prstGeom>
        </p:spPr>
        <p:txBody>
          <a:bodyPr vert="horz" lIns="91440" tIns="45720" rIns="91440" bIns="45720" rtlCol="0" anchor="t">
            <a:noAutofit/>
          </a:bodyPr>
          <a:lstStyle>
            <a:lvl1pPr marL="0" indent="0">
              <a:lnSpc>
                <a:spcPct val="100000"/>
              </a:lnSpc>
              <a:buNone/>
              <a:defRPr lang="en-US" sz="28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pic>
        <p:nvPicPr>
          <p:cNvPr id="17" name="Graphic 16">
            <a:extLst>
              <a:ext uri="{FF2B5EF4-FFF2-40B4-BE49-F238E27FC236}">
                <a16:creationId xmlns:a16="http://schemas.microsoft.com/office/drawing/2014/main" id="{14399FCB-CCB4-48C4-BE33-0AB535BA5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3689814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EDC5611D-DB0A-41E9-97F1-67D4FE561203}"/>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0" name="Footer Placeholder 4">
            <a:extLst>
              <a:ext uri="{FF2B5EF4-FFF2-40B4-BE49-F238E27FC236}">
                <a16:creationId xmlns:a16="http://schemas.microsoft.com/office/drawing/2014/main" id="{7F7290C3-55CA-44AA-9100-AA6E09E34E1E}"/>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Headline</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9349946" cy="3323022"/>
          </a:xfrm>
          <a:prstGeom prst="rect">
            <a:avLst/>
          </a:prstGeom>
        </p:spPr>
        <p:txBody>
          <a:bodyPr vert="horz" lIns="91440" tIns="45720" rIns="91440" bIns="45720" rtlCol="0" anchor="t">
            <a:noAutofit/>
          </a:bodyPr>
          <a:lstStyle>
            <a:lvl1pPr marL="0" indent="0">
              <a:lnSpc>
                <a:spcPct val="100000"/>
              </a:lnSpc>
              <a:buNone/>
              <a:defRPr lang="en-US" sz="28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pic>
        <p:nvPicPr>
          <p:cNvPr id="17" name="Graphic 16">
            <a:extLst>
              <a:ext uri="{FF2B5EF4-FFF2-40B4-BE49-F238E27FC236}">
                <a16:creationId xmlns:a16="http://schemas.microsoft.com/office/drawing/2014/main" id="{14399FCB-CCB4-48C4-BE33-0AB535BA5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1485383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EDC5611D-DB0A-41E9-97F1-67D4FE561203}"/>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0" name="Footer Placeholder 4">
            <a:extLst>
              <a:ext uri="{FF2B5EF4-FFF2-40B4-BE49-F238E27FC236}">
                <a16:creationId xmlns:a16="http://schemas.microsoft.com/office/drawing/2014/main" id="{7F7290C3-55CA-44AA-9100-AA6E09E34E1E}"/>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Headline</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9349946" cy="3323022"/>
          </a:xfrm>
          <a:prstGeom prst="rect">
            <a:avLst/>
          </a:prstGeom>
        </p:spPr>
        <p:txBody>
          <a:bodyPr vert="horz" lIns="91440" tIns="45720" rIns="91440" bIns="45720" rtlCol="0" anchor="t">
            <a:noAutofit/>
          </a:bodyPr>
          <a:lstStyle>
            <a:lvl1pPr marL="0" indent="0">
              <a:lnSpc>
                <a:spcPct val="100000"/>
              </a:lnSpc>
              <a:buNone/>
              <a:defRPr lang="en-US" sz="28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pic>
        <p:nvPicPr>
          <p:cNvPr id="17" name="Graphic 16">
            <a:extLst>
              <a:ext uri="{FF2B5EF4-FFF2-40B4-BE49-F238E27FC236}">
                <a16:creationId xmlns:a16="http://schemas.microsoft.com/office/drawing/2014/main" id="{14399FCB-CCB4-48C4-BE33-0AB535BA5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817068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EDC5611D-DB0A-41E9-97F1-67D4FE561203}"/>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0" name="Footer Placeholder 4">
            <a:extLst>
              <a:ext uri="{FF2B5EF4-FFF2-40B4-BE49-F238E27FC236}">
                <a16:creationId xmlns:a16="http://schemas.microsoft.com/office/drawing/2014/main" id="{7F7290C3-55CA-44AA-9100-AA6E09E34E1E}"/>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Headline</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9349946" cy="3323022"/>
          </a:xfrm>
          <a:prstGeom prst="rect">
            <a:avLst/>
          </a:prstGeom>
        </p:spPr>
        <p:txBody>
          <a:bodyPr vert="horz" lIns="91440" tIns="45720" rIns="91440" bIns="45720" rtlCol="0" anchor="t">
            <a:noAutofit/>
          </a:bodyPr>
          <a:lstStyle>
            <a:lvl1pPr marL="0" indent="0">
              <a:lnSpc>
                <a:spcPct val="100000"/>
              </a:lnSpc>
              <a:buNone/>
              <a:defRPr lang="en-US" sz="28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pic>
        <p:nvPicPr>
          <p:cNvPr id="17" name="Graphic 16">
            <a:extLst>
              <a:ext uri="{FF2B5EF4-FFF2-40B4-BE49-F238E27FC236}">
                <a16:creationId xmlns:a16="http://schemas.microsoft.com/office/drawing/2014/main" id="{14399FCB-CCB4-48C4-BE33-0AB535BA5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850214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EDC5611D-DB0A-41E9-97F1-67D4FE561203}"/>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0" name="Footer Placeholder 4">
            <a:extLst>
              <a:ext uri="{FF2B5EF4-FFF2-40B4-BE49-F238E27FC236}">
                <a16:creationId xmlns:a16="http://schemas.microsoft.com/office/drawing/2014/main" id="{7F7290C3-55CA-44AA-9100-AA6E09E34E1E}"/>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Headline</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9349946" cy="3323022"/>
          </a:xfrm>
          <a:prstGeom prst="rect">
            <a:avLst/>
          </a:prstGeom>
        </p:spPr>
        <p:txBody>
          <a:bodyPr vert="horz" lIns="91440" tIns="45720" rIns="91440" bIns="45720" rtlCol="0" anchor="t">
            <a:noAutofit/>
          </a:bodyPr>
          <a:lstStyle>
            <a:lvl1pPr marL="0" indent="0">
              <a:lnSpc>
                <a:spcPct val="100000"/>
              </a:lnSpc>
              <a:buNone/>
              <a:defRPr lang="en-US" sz="28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pic>
        <p:nvPicPr>
          <p:cNvPr id="17" name="Graphic 16">
            <a:extLst>
              <a:ext uri="{FF2B5EF4-FFF2-40B4-BE49-F238E27FC236}">
                <a16:creationId xmlns:a16="http://schemas.microsoft.com/office/drawing/2014/main" id="{14399FCB-CCB4-48C4-BE33-0AB535BA5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70189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EDC5611D-DB0A-41E9-97F1-67D4FE561203}"/>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0" name="Footer Placeholder 4">
            <a:extLst>
              <a:ext uri="{FF2B5EF4-FFF2-40B4-BE49-F238E27FC236}">
                <a16:creationId xmlns:a16="http://schemas.microsoft.com/office/drawing/2014/main" id="{7F7290C3-55CA-44AA-9100-AA6E09E34E1E}"/>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Headline</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9349946" cy="3323022"/>
          </a:xfrm>
          <a:prstGeom prst="rect">
            <a:avLst/>
          </a:prstGeom>
        </p:spPr>
        <p:txBody>
          <a:bodyPr vert="horz" lIns="91440" tIns="45720" rIns="91440" bIns="45720" rtlCol="0" anchor="t">
            <a:noAutofit/>
          </a:bodyPr>
          <a:lstStyle>
            <a:lvl1pPr marL="0" indent="0">
              <a:lnSpc>
                <a:spcPct val="100000"/>
              </a:lnSpc>
              <a:buNone/>
              <a:defRPr lang="en-US" sz="28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pic>
        <p:nvPicPr>
          <p:cNvPr id="17" name="Graphic 16">
            <a:extLst>
              <a:ext uri="{FF2B5EF4-FFF2-40B4-BE49-F238E27FC236}">
                <a16:creationId xmlns:a16="http://schemas.microsoft.com/office/drawing/2014/main" id="{14399FCB-CCB4-48C4-BE33-0AB535BA5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1120156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Headline</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5038811" cy="3323022"/>
          </a:xfrm>
          <a:prstGeom prst="rect">
            <a:avLst/>
          </a:prstGeom>
        </p:spPr>
        <p:txBody>
          <a:bodyPr vert="horz" lIns="91440" tIns="45720" rIns="91440" bIns="45720" rtlCol="0" anchor="t">
            <a:noAutofit/>
          </a:bodyPr>
          <a:lstStyle>
            <a:lvl1pPr marL="0" indent="0">
              <a:lnSpc>
                <a:spcPct val="100000"/>
              </a:lnSpc>
              <a:buNone/>
              <a:defRPr lang="en-US" sz="24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p>
          <a:p>
            <a:pPr lvl="0"/>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sp>
        <p:nvSpPr>
          <p:cNvPr id="6" name="Text Placeholder 2">
            <a:extLst>
              <a:ext uri="{FF2B5EF4-FFF2-40B4-BE49-F238E27FC236}">
                <a16:creationId xmlns:a16="http://schemas.microsoft.com/office/drawing/2014/main" id="{BFB90F58-59CC-4BAF-AFCF-02F92119E82C}"/>
              </a:ext>
            </a:extLst>
          </p:cNvPr>
          <p:cNvSpPr>
            <a:spLocks noGrp="1"/>
          </p:cNvSpPr>
          <p:nvPr>
            <p:ph idx="12" hasCustomPrompt="1"/>
          </p:nvPr>
        </p:nvSpPr>
        <p:spPr>
          <a:xfrm>
            <a:off x="6103208" y="2253994"/>
            <a:ext cx="5038811" cy="3323022"/>
          </a:xfrm>
          <a:prstGeom prst="rect">
            <a:avLst/>
          </a:prstGeom>
        </p:spPr>
        <p:txBody>
          <a:bodyPr vert="horz" lIns="91440" tIns="45720" rIns="91440" bIns="45720" rtlCol="0" anchor="t">
            <a:noAutofit/>
          </a:bodyPr>
          <a:lstStyle>
            <a:lvl1pPr marL="0" indent="0">
              <a:lnSpc>
                <a:spcPct val="100000"/>
              </a:lnSpc>
              <a:buNone/>
              <a:defRPr lang="en-US" sz="24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p>
          <a:p>
            <a:pPr lvl="0"/>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pic>
        <p:nvPicPr>
          <p:cNvPr id="8" name="Graphic 7">
            <a:extLst>
              <a:ext uri="{FF2B5EF4-FFF2-40B4-BE49-F238E27FC236}">
                <a16:creationId xmlns:a16="http://schemas.microsoft.com/office/drawing/2014/main" id="{341C155B-B800-46E5-9DF4-5F51DADBC6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
        <p:nvSpPr>
          <p:cNvPr id="13" name="Date Placeholder 3">
            <a:extLst>
              <a:ext uri="{FF2B5EF4-FFF2-40B4-BE49-F238E27FC236}">
                <a16:creationId xmlns:a16="http://schemas.microsoft.com/office/drawing/2014/main" id="{8BC1C4F6-00B6-47AA-B2D9-106B4E65CD78}"/>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4" name="Footer Placeholder 4">
            <a:extLst>
              <a:ext uri="{FF2B5EF4-FFF2-40B4-BE49-F238E27FC236}">
                <a16:creationId xmlns:a16="http://schemas.microsoft.com/office/drawing/2014/main" id="{0844A1EC-4F27-4222-B8BA-17587743CCDB}"/>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Tree>
    <p:extLst>
      <p:ext uri="{BB962C8B-B14F-4D97-AF65-F5344CB8AC3E}">
        <p14:creationId xmlns:p14="http://schemas.microsoft.com/office/powerpoint/2010/main" val="425316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Headline</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5038811" cy="3323022"/>
          </a:xfrm>
          <a:prstGeom prst="rect">
            <a:avLst/>
          </a:prstGeom>
        </p:spPr>
        <p:txBody>
          <a:bodyPr vert="horz" lIns="91440" tIns="45720" rIns="91440" bIns="45720" rtlCol="0" anchor="t">
            <a:noAutofit/>
          </a:bodyPr>
          <a:lstStyle>
            <a:lvl1pPr marL="0" indent="0">
              <a:lnSpc>
                <a:spcPct val="100000"/>
              </a:lnSpc>
              <a:buNone/>
              <a:defRPr lang="en-US" sz="24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p>
          <a:p>
            <a:pPr lvl="0"/>
            <a:r>
              <a:rPr lang="en-US" err="1"/>
              <a:t>eos</a:t>
            </a:r>
            <a:r>
              <a:rPr lang="en-US"/>
              <a:t> </a:t>
            </a:r>
            <a:r>
              <a:rPr lang="en-US" err="1"/>
              <a:t>nibh</a:t>
            </a:r>
            <a:r>
              <a:rPr lang="en-US"/>
              <a:t> </a:t>
            </a:r>
            <a:r>
              <a:rPr lang="en-US" err="1"/>
              <a:t>volutpat</a:t>
            </a:r>
            <a:r>
              <a:rPr lang="en-US"/>
              <a:t> at, </a:t>
            </a:r>
            <a:r>
              <a:rPr lang="en-US" err="1"/>
              <a:t>labores</a:t>
            </a:r>
            <a:r>
              <a:rPr lang="en-US"/>
              <a:t> </a:t>
            </a:r>
            <a:r>
              <a:rPr lang="en-US" err="1"/>
              <a:t>omittam</a:t>
            </a:r>
            <a:r>
              <a:rPr lang="en-US"/>
              <a:t> </a:t>
            </a:r>
            <a:r>
              <a:rPr lang="en-US" err="1"/>
              <a:t>complectitur</a:t>
            </a:r>
            <a:r>
              <a:rPr lang="en-US"/>
              <a:t> </a:t>
            </a:r>
            <a:r>
              <a:rPr lang="en-US" err="1"/>
              <a:t>ea</a:t>
            </a:r>
            <a:r>
              <a:rPr lang="en-US"/>
              <a:t> duo. Ex </a:t>
            </a:r>
            <a:r>
              <a:rPr lang="en-US" err="1"/>
              <a:t>nam</a:t>
            </a:r>
            <a:r>
              <a:rPr lang="en-US"/>
              <a:t> </a:t>
            </a:r>
            <a:r>
              <a:rPr lang="en-US" err="1"/>
              <a:t>legere</a:t>
            </a:r>
            <a:r>
              <a:rPr lang="en-US"/>
              <a:t> </a:t>
            </a:r>
            <a:r>
              <a:rPr lang="en-US" err="1"/>
              <a:t>menandri</a:t>
            </a:r>
            <a:r>
              <a:rPr lang="en-US"/>
              <a:t>, ex </a:t>
            </a:r>
            <a:r>
              <a:rPr lang="en-US" err="1"/>
              <a:t>volutpat</a:t>
            </a:r>
            <a:r>
              <a:rPr lang="en-US"/>
              <a:t> </a:t>
            </a:r>
            <a:r>
              <a:rPr lang="en-US" err="1"/>
              <a:t>conceptam</a:t>
            </a:r>
            <a:r>
              <a:rPr lang="en-US"/>
              <a:t> </a:t>
            </a:r>
            <a:r>
              <a:rPr lang="en-US" err="1"/>
              <a:t>interesset</a:t>
            </a:r>
            <a:r>
              <a:rPr lang="en-US"/>
              <a:t> </a:t>
            </a:r>
            <a:r>
              <a:rPr lang="en-US" err="1"/>
              <a:t>eum</a:t>
            </a:r>
            <a:r>
              <a:rPr lang="en-US"/>
              <a:t>. </a:t>
            </a:r>
            <a:r>
              <a:rPr lang="en-US" err="1"/>
              <a:t>Eum</a:t>
            </a:r>
            <a:r>
              <a:rPr lang="en-US"/>
              <a:t> cu </a:t>
            </a:r>
            <a:r>
              <a:rPr lang="en-US" err="1"/>
              <a:t>enim</a:t>
            </a:r>
            <a:r>
              <a:rPr lang="en-US"/>
              <a:t> </a:t>
            </a:r>
            <a:r>
              <a:rPr lang="en-US" err="1"/>
              <a:t>veritus</a:t>
            </a:r>
            <a:r>
              <a:rPr lang="en-US"/>
              <a:t> </a:t>
            </a:r>
            <a:r>
              <a:rPr lang="en-US" err="1"/>
              <a:t>conceptam</a:t>
            </a:r>
            <a:r>
              <a:rPr lang="en-US"/>
              <a:t>, </a:t>
            </a:r>
            <a:r>
              <a:rPr lang="en-US" err="1"/>
              <a:t>nominati</a:t>
            </a:r>
            <a:r>
              <a:rPr lang="en-US"/>
              <a:t> </a:t>
            </a:r>
            <a:r>
              <a:rPr lang="en-US" err="1"/>
              <a:t>qualisque</a:t>
            </a:r>
            <a:r>
              <a:rPr lang="en-US"/>
              <a:t> sed </a:t>
            </a:r>
            <a:r>
              <a:rPr lang="en-US" err="1"/>
              <a:t>eu</a:t>
            </a:r>
            <a:r>
              <a:rPr lang="en-US"/>
              <a:t>. </a:t>
            </a:r>
          </a:p>
        </p:txBody>
      </p:sp>
      <p:sp>
        <p:nvSpPr>
          <p:cNvPr id="7" name="Content Placeholder 2">
            <a:extLst>
              <a:ext uri="{FF2B5EF4-FFF2-40B4-BE49-F238E27FC236}">
                <a16:creationId xmlns:a16="http://schemas.microsoft.com/office/drawing/2014/main" id="{D0F44898-B883-4A8D-95C4-5369D8C0C38D}"/>
              </a:ext>
            </a:extLst>
          </p:cNvPr>
          <p:cNvSpPr>
            <a:spLocks noGrp="1"/>
          </p:cNvSpPr>
          <p:nvPr>
            <p:ph idx="12" hasCustomPrompt="1"/>
          </p:nvPr>
        </p:nvSpPr>
        <p:spPr>
          <a:xfrm>
            <a:off x="6096000" y="2253994"/>
            <a:ext cx="5020962" cy="3323022"/>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Insert </a:t>
            </a:r>
            <a:br>
              <a:rPr lang="en-AU"/>
            </a:br>
            <a:r>
              <a:rPr lang="en-AU"/>
              <a:t>media/picture</a:t>
            </a:r>
          </a:p>
        </p:txBody>
      </p:sp>
      <p:pic>
        <p:nvPicPr>
          <p:cNvPr id="8" name="Graphic 7">
            <a:extLst>
              <a:ext uri="{FF2B5EF4-FFF2-40B4-BE49-F238E27FC236}">
                <a16:creationId xmlns:a16="http://schemas.microsoft.com/office/drawing/2014/main" id="{3B256FEA-444B-482F-AFEC-C65A059542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
        <p:nvSpPr>
          <p:cNvPr id="14" name="Date Placeholder 3">
            <a:extLst>
              <a:ext uri="{FF2B5EF4-FFF2-40B4-BE49-F238E27FC236}">
                <a16:creationId xmlns:a16="http://schemas.microsoft.com/office/drawing/2014/main" id="{0D01B973-AD58-4033-B8F1-3F1A352B8F93}"/>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6" name="Footer Placeholder 4">
            <a:extLst>
              <a:ext uri="{FF2B5EF4-FFF2-40B4-BE49-F238E27FC236}">
                <a16:creationId xmlns:a16="http://schemas.microsoft.com/office/drawing/2014/main" id="{8A4C5A28-28B6-4832-835E-3F3ABBDF73D4}"/>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Tree>
    <p:extLst>
      <p:ext uri="{BB962C8B-B14F-4D97-AF65-F5344CB8AC3E}">
        <p14:creationId xmlns:p14="http://schemas.microsoft.com/office/powerpoint/2010/main" val="381341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95F1-6724-4284-AC9F-25539E7AD876}"/>
              </a:ext>
            </a:extLst>
          </p:cNvPr>
          <p:cNvSpPr>
            <a:spLocks noGrp="1"/>
          </p:cNvSpPr>
          <p:nvPr>
            <p:ph type="title" hasCustomPrompt="1"/>
          </p:nvPr>
        </p:nvSpPr>
        <p:spPr>
          <a:xfrm>
            <a:off x="354227" y="2537255"/>
            <a:ext cx="8633254" cy="1054442"/>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Section Title</a:t>
            </a:r>
            <a:br>
              <a:rPr lang="en-US"/>
            </a:br>
            <a:endParaRPr lang="en-AU"/>
          </a:p>
        </p:txBody>
      </p:sp>
      <p:sp>
        <p:nvSpPr>
          <p:cNvPr id="8" name="Date Placeholder 3">
            <a:extLst>
              <a:ext uri="{FF2B5EF4-FFF2-40B4-BE49-F238E27FC236}">
                <a16:creationId xmlns:a16="http://schemas.microsoft.com/office/drawing/2014/main" id="{8F3C2889-13CD-44E1-80BF-C45A2461524E}"/>
              </a:ext>
            </a:extLst>
          </p:cNvPr>
          <p:cNvSpPr>
            <a:spLocks noGrp="1"/>
          </p:cNvSpPr>
          <p:nvPr>
            <p:ph type="dt" sz="half" idx="2"/>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9" name="Footer Placeholder 4">
            <a:extLst>
              <a:ext uri="{FF2B5EF4-FFF2-40B4-BE49-F238E27FC236}">
                <a16:creationId xmlns:a16="http://schemas.microsoft.com/office/drawing/2014/main" id="{07E28456-F7AE-4890-80FF-A49E242D3136}"/>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11" name="Text Placeholder 2">
            <a:extLst>
              <a:ext uri="{FF2B5EF4-FFF2-40B4-BE49-F238E27FC236}">
                <a16:creationId xmlns:a16="http://schemas.microsoft.com/office/drawing/2014/main" id="{F8B0A12E-6CA5-4DF6-98A1-E57A9C721E02}"/>
              </a:ext>
            </a:extLst>
          </p:cNvPr>
          <p:cNvSpPr>
            <a:spLocks noGrp="1"/>
          </p:cNvSpPr>
          <p:nvPr>
            <p:ph idx="1" hasCustomPrompt="1"/>
          </p:nvPr>
        </p:nvSpPr>
        <p:spPr>
          <a:xfrm>
            <a:off x="354227" y="3843208"/>
            <a:ext cx="5017873" cy="1054442"/>
          </a:xfrm>
          <a:prstGeom prst="rect">
            <a:avLst/>
          </a:prstGeom>
        </p:spPr>
        <p:txBody>
          <a:bodyPr vert="horz" lIns="91440" tIns="45720" rIns="91440" bIns="45720" rtlCol="0">
            <a:normAutofit/>
          </a:bodyPr>
          <a:lstStyle>
            <a:lvl1pPr marL="0" indent="0">
              <a:buNone/>
              <a:defRPr sz="2400">
                <a:latin typeface="Poppins" panose="00000500000000000000" pitchFamily="2" charset="0"/>
                <a:cs typeface="Poppins" panose="00000500000000000000" pitchFamily="2" charset="0"/>
              </a:defRPr>
            </a:lvl1pPr>
            <a:lvl5pPr marL="1828800" indent="0">
              <a:buNone/>
              <a:defRPr>
                <a:latin typeface="Poppins" panose="00000500000000000000" pitchFamily="2" charset="0"/>
                <a:cs typeface="Poppins" panose="00000500000000000000" pitchFamily="2" charset="0"/>
              </a:defRPr>
            </a:lvl5pPr>
          </a:lstStyle>
          <a:p>
            <a:pPr lvl="0"/>
            <a:r>
              <a:rPr lang="en-US"/>
              <a:t>Subhead if required</a:t>
            </a:r>
          </a:p>
          <a:p>
            <a:pPr lvl="4"/>
            <a:endParaRPr lang="en-AU"/>
          </a:p>
        </p:txBody>
      </p:sp>
      <p:pic>
        <p:nvPicPr>
          <p:cNvPr id="7" name="Graphic 6">
            <a:extLst>
              <a:ext uri="{FF2B5EF4-FFF2-40B4-BE49-F238E27FC236}">
                <a16:creationId xmlns:a16="http://schemas.microsoft.com/office/drawing/2014/main" id="{04FE1A15-B829-44AA-AB11-420F718B2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Tree>
    <p:extLst>
      <p:ext uri="{BB962C8B-B14F-4D97-AF65-F5344CB8AC3E}">
        <p14:creationId xmlns:p14="http://schemas.microsoft.com/office/powerpoint/2010/main" val="280061126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EDD800AB-F0AC-4351-8F9A-AA805A40B691}"/>
              </a:ext>
            </a:extLst>
          </p:cNvPr>
          <p:cNvSpPr>
            <a:spLocks noGrp="1"/>
          </p:cNvSpPr>
          <p:nvPr>
            <p:ph idx="1" hasCustomPrompt="1"/>
          </p:nvPr>
        </p:nvSpPr>
        <p:spPr>
          <a:xfrm>
            <a:off x="345989" y="1430210"/>
            <a:ext cx="10783330" cy="695155"/>
          </a:xfrm>
          <a:prstGeom prst="rect">
            <a:avLst/>
          </a:prstGeom>
        </p:spPr>
        <p:txBody>
          <a:bodyPr vert="horz" lIns="91440" tIns="45720" rIns="91440" bIns="45720" rtlCol="0" anchor="b">
            <a:normAutofit/>
          </a:bodyPr>
          <a:lstStyle>
            <a:lvl1pPr marL="0" indent="0">
              <a:buNone/>
              <a:defRPr lang="en-US" sz="2800" dirty="0" smtClean="0">
                <a:latin typeface="Poppins Medium" panose="00000600000000000000" pitchFamily="2" charset="0"/>
                <a:cs typeface="Poppins Medium" panose="00000600000000000000" pitchFamily="2" charset="0"/>
              </a:defRPr>
            </a:lvl1pPr>
            <a:lvl5pPr marL="1828800" indent="0">
              <a:buNone/>
              <a:defRPr/>
            </a:lvl5pPr>
          </a:lstStyle>
          <a:p>
            <a:pPr lvl="0"/>
            <a:r>
              <a:rPr lang="en-US"/>
              <a:t>Points</a:t>
            </a:r>
          </a:p>
        </p:txBody>
      </p:sp>
      <p:sp>
        <p:nvSpPr>
          <p:cNvPr id="15" name="Text Placeholder 2">
            <a:extLst>
              <a:ext uri="{FF2B5EF4-FFF2-40B4-BE49-F238E27FC236}">
                <a16:creationId xmlns:a16="http://schemas.microsoft.com/office/drawing/2014/main" id="{7FA2679C-C189-4EB4-B5D9-FF6C94289354}"/>
              </a:ext>
            </a:extLst>
          </p:cNvPr>
          <p:cNvSpPr>
            <a:spLocks noGrp="1"/>
          </p:cNvSpPr>
          <p:nvPr>
            <p:ph idx="11" hasCustomPrompt="1"/>
          </p:nvPr>
        </p:nvSpPr>
        <p:spPr>
          <a:xfrm>
            <a:off x="345989" y="2253994"/>
            <a:ext cx="5038811" cy="3323022"/>
          </a:xfrm>
          <a:prstGeom prst="rect">
            <a:avLst/>
          </a:prstGeom>
        </p:spPr>
        <p:txBody>
          <a:bodyPr vert="horz" lIns="91440" tIns="45720" rIns="91440" bIns="45720" rtlCol="0" anchor="t">
            <a:noAutofit/>
          </a:bodyPr>
          <a:lstStyle>
            <a:lvl1pPr marL="342900" indent="-342900">
              <a:lnSpc>
                <a:spcPct val="100000"/>
              </a:lnSpc>
              <a:buFont typeface="Arial" panose="020B0604020202020204" pitchFamily="34" charset="0"/>
              <a:buChar char="•"/>
              <a:defRPr lang="en-US" sz="24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p>
          <a:p>
            <a:pPr lvl="0"/>
            <a:r>
              <a:rPr lang="en-US" err="1"/>
              <a:t>eos</a:t>
            </a:r>
            <a:r>
              <a:rPr lang="en-US"/>
              <a:t> </a:t>
            </a:r>
            <a:r>
              <a:rPr lang="en-US" err="1"/>
              <a:t>nibh</a:t>
            </a:r>
            <a:r>
              <a:rPr lang="en-US"/>
              <a:t> </a:t>
            </a:r>
            <a:r>
              <a:rPr lang="en-US" err="1"/>
              <a:t>volutpat</a:t>
            </a:r>
            <a:r>
              <a:rPr lang="en-US"/>
              <a:t> at, labors</a:t>
            </a:r>
          </a:p>
          <a:p>
            <a:pPr lvl="0"/>
            <a:r>
              <a:rPr lang="en-US" err="1"/>
              <a:t>omittam</a:t>
            </a:r>
            <a:r>
              <a:rPr lang="en-US"/>
              <a:t> </a:t>
            </a:r>
            <a:r>
              <a:rPr lang="en-US" err="1"/>
              <a:t>complectitur</a:t>
            </a:r>
            <a:r>
              <a:rPr lang="en-US"/>
              <a:t> </a:t>
            </a:r>
            <a:r>
              <a:rPr lang="en-US" err="1"/>
              <a:t>ea</a:t>
            </a:r>
            <a:endParaRPr lang="en-US"/>
          </a:p>
          <a:p>
            <a:pPr lvl="0"/>
            <a:r>
              <a:rPr lang="en-US"/>
              <a:t>duo. Ex </a:t>
            </a:r>
            <a:r>
              <a:rPr lang="en-US" err="1"/>
              <a:t>nam</a:t>
            </a:r>
            <a:r>
              <a:rPr lang="en-US"/>
              <a:t> </a:t>
            </a:r>
            <a:r>
              <a:rPr lang="en-US" err="1"/>
              <a:t>legere</a:t>
            </a:r>
            <a:r>
              <a:rPr lang="en-US"/>
              <a:t> </a:t>
            </a:r>
            <a:r>
              <a:rPr lang="en-US" err="1"/>
              <a:t>menandri</a:t>
            </a:r>
            <a:r>
              <a:rPr lang="en-US"/>
              <a:t>,</a:t>
            </a:r>
          </a:p>
          <a:p>
            <a:pPr lvl="0"/>
            <a:r>
              <a:rPr lang="en-US"/>
              <a:t>ex </a:t>
            </a:r>
            <a:r>
              <a:rPr lang="en-US" err="1"/>
              <a:t>volutpat</a:t>
            </a:r>
            <a:r>
              <a:rPr lang="en-US"/>
              <a:t> </a:t>
            </a:r>
            <a:r>
              <a:rPr lang="en-US" err="1"/>
              <a:t>conceptam</a:t>
            </a:r>
            <a:endParaRPr lang="en-US"/>
          </a:p>
          <a:p>
            <a:pPr lvl="0"/>
            <a:r>
              <a:rPr lang="en-US" err="1"/>
              <a:t>interesset</a:t>
            </a:r>
            <a:r>
              <a:rPr lang="en-US"/>
              <a:t> </a:t>
            </a:r>
            <a:r>
              <a:rPr lang="en-US" err="1"/>
              <a:t>eum</a:t>
            </a:r>
            <a:r>
              <a:rPr lang="en-US"/>
              <a:t>. </a:t>
            </a:r>
            <a:r>
              <a:rPr lang="en-US" err="1"/>
              <a:t>Eum</a:t>
            </a:r>
            <a:r>
              <a:rPr lang="en-US"/>
              <a:t> cu </a:t>
            </a:r>
            <a:r>
              <a:rPr lang="en-US" err="1"/>
              <a:t>enim</a:t>
            </a:r>
            <a:endParaRPr lang="en-US"/>
          </a:p>
        </p:txBody>
      </p:sp>
      <p:sp>
        <p:nvSpPr>
          <p:cNvPr id="6" name="Text Placeholder 2">
            <a:extLst>
              <a:ext uri="{FF2B5EF4-FFF2-40B4-BE49-F238E27FC236}">
                <a16:creationId xmlns:a16="http://schemas.microsoft.com/office/drawing/2014/main" id="{BFB90F58-59CC-4BAF-AFCF-02F92119E82C}"/>
              </a:ext>
            </a:extLst>
          </p:cNvPr>
          <p:cNvSpPr>
            <a:spLocks noGrp="1"/>
          </p:cNvSpPr>
          <p:nvPr>
            <p:ph idx="12" hasCustomPrompt="1"/>
          </p:nvPr>
        </p:nvSpPr>
        <p:spPr>
          <a:xfrm>
            <a:off x="6103208" y="2253994"/>
            <a:ext cx="5038811" cy="3323022"/>
          </a:xfrm>
          <a:prstGeom prst="rect">
            <a:avLst/>
          </a:prstGeom>
        </p:spPr>
        <p:txBody>
          <a:bodyPr vert="horz" lIns="91440" tIns="45720" rIns="91440" bIns="45720" rtlCol="0" anchor="t">
            <a:noAutofit/>
          </a:bodyPr>
          <a:lstStyle>
            <a:lvl1pPr marL="342900" indent="-342900">
              <a:lnSpc>
                <a:spcPct val="100000"/>
              </a:lnSpc>
              <a:buFont typeface="Arial" panose="020B0604020202020204" pitchFamily="34" charset="0"/>
              <a:buChar char="•"/>
              <a:defRPr lang="en-US" sz="2400" dirty="0" smtClean="0">
                <a:latin typeface="Poppins" panose="00000500000000000000" pitchFamily="2" charset="0"/>
                <a:cs typeface="Poppins" panose="00000500000000000000" pitchFamily="2" charset="0"/>
              </a:defRPr>
            </a:lvl1pPr>
            <a:lvl5pPr marL="1828800" indent="0">
              <a:buNone/>
              <a:defRPr/>
            </a:lvl5pPr>
          </a:lstStyle>
          <a:p>
            <a:pPr lvl="0"/>
            <a:r>
              <a:rPr lang="en-US"/>
              <a:t>Lorem ipsum dolor sit </a:t>
            </a:r>
            <a:r>
              <a:rPr lang="en-US" err="1"/>
              <a:t>amet</a:t>
            </a:r>
            <a:r>
              <a:rPr lang="en-US"/>
              <a:t>, </a:t>
            </a:r>
          </a:p>
          <a:p>
            <a:pPr lvl="0"/>
            <a:r>
              <a:rPr lang="en-US" err="1"/>
              <a:t>eos</a:t>
            </a:r>
            <a:r>
              <a:rPr lang="en-US"/>
              <a:t> </a:t>
            </a:r>
            <a:r>
              <a:rPr lang="en-US" err="1"/>
              <a:t>nibh</a:t>
            </a:r>
            <a:r>
              <a:rPr lang="en-US"/>
              <a:t> </a:t>
            </a:r>
            <a:r>
              <a:rPr lang="en-US" err="1"/>
              <a:t>volutpat</a:t>
            </a:r>
            <a:r>
              <a:rPr lang="en-US"/>
              <a:t> at, labors</a:t>
            </a:r>
          </a:p>
          <a:p>
            <a:pPr lvl="0"/>
            <a:r>
              <a:rPr lang="en-US" err="1"/>
              <a:t>omittam</a:t>
            </a:r>
            <a:r>
              <a:rPr lang="en-US"/>
              <a:t> </a:t>
            </a:r>
            <a:r>
              <a:rPr lang="en-US" err="1"/>
              <a:t>complectitur</a:t>
            </a:r>
            <a:r>
              <a:rPr lang="en-US"/>
              <a:t> </a:t>
            </a:r>
            <a:r>
              <a:rPr lang="en-US" err="1"/>
              <a:t>ea</a:t>
            </a:r>
            <a:endParaRPr lang="en-US"/>
          </a:p>
          <a:p>
            <a:pPr lvl="0"/>
            <a:r>
              <a:rPr lang="en-US"/>
              <a:t>duo. Ex </a:t>
            </a:r>
            <a:r>
              <a:rPr lang="en-US" err="1"/>
              <a:t>nam</a:t>
            </a:r>
            <a:r>
              <a:rPr lang="en-US"/>
              <a:t> </a:t>
            </a:r>
            <a:r>
              <a:rPr lang="en-US" err="1"/>
              <a:t>legere</a:t>
            </a:r>
            <a:r>
              <a:rPr lang="en-US"/>
              <a:t> </a:t>
            </a:r>
            <a:r>
              <a:rPr lang="en-US" err="1"/>
              <a:t>menandri</a:t>
            </a:r>
            <a:r>
              <a:rPr lang="en-US"/>
              <a:t>,</a:t>
            </a:r>
          </a:p>
          <a:p>
            <a:pPr lvl="0"/>
            <a:r>
              <a:rPr lang="en-US"/>
              <a:t>ex </a:t>
            </a:r>
            <a:r>
              <a:rPr lang="en-US" err="1"/>
              <a:t>volutpat</a:t>
            </a:r>
            <a:r>
              <a:rPr lang="en-US"/>
              <a:t> </a:t>
            </a:r>
            <a:r>
              <a:rPr lang="en-US" err="1"/>
              <a:t>conceptam</a:t>
            </a:r>
            <a:endParaRPr lang="en-US"/>
          </a:p>
          <a:p>
            <a:pPr lvl="0"/>
            <a:r>
              <a:rPr lang="en-US" err="1"/>
              <a:t>interesset</a:t>
            </a:r>
            <a:r>
              <a:rPr lang="en-US"/>
              <a:t> </a:t>
            </a:r>
            <a:r>
              <a:rPr lang="en-US" err="1"/>
              <a:t>eum</a:t>
            </a:r>
            <a:r>
              <a:rPr lang="en-US"/>
              <a:t>. </a:t>
            </a:r>
            <a:r>
              <a:rPr lang="en-US" err="1"/>
              <a:t>Eum</a:t>
            </a:r>
            <a:r>
              <a:rPr lang="en-US"/>
              <a:t> cu </a:t>
            </a:r>
            <a:r>
              <a:rPr lang="en-US" err="1"/>
              <a:t>enim</a:t>
            </a:r>
            <a:endParaRPr lang="en-US"/>
          </a:p>
        </p:txBody>
      </p:sp>
      <p:pic>
        <p:nvPicPr>
          <p:cNvPr id="7" name="Graphic 6">
            <a:extLst>
              <a:ext uri="{FF2B5EF4-FFF2-40B4-BE49-F238E27FC236}">
                <a16:creationId xmlns:a16="http://schemas.microsoft.com/office/drawing/2014/main" id="{80A48A83-1121-469D-86AD-6020546F97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
        <p:nvSpPr>
          <p:cNvPr id="8" name="Date Placeholder 3">
            <a:extLst>
              <a:ext uri="{FF2B5EF4-FFF2-40B4-BE49-F238E27FC236}">
                <a16:creationId xmlns:a16="http://schemas.microsoft.com/office/drawing/2014/main" id="{241B4CDD-3425-42A5-AA5A-FA78725E99F7}"/>
              </a:ext>
            </a:extLst>
          </p:cNvPr>
          <p:cNvSpPr>
            <a:spLocks noGrp="1"/>
          </p:cNvSpPr>
          <p:nvPr>
            <p:ph type="dt" sz="half" idx="10"/>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1" name="Footer Placeholder 4">
            <a:extLst>
              <a:ext uri="{FF2B5EF4-FFF2-40B4-BE49-F238E27FC236}">
                <a16:creationId xmlns:a16="http://schemas.microsoft.com/office/drawing/2014/main" id="{CA190652-FDEE-42EC-9697-0FF777F73B15}"/>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Tree>
    <p:extLst>
      <p:ext uri="{BB962C8B-B14F-4D97-AF65-F5344CB8AC3E}">
        <p14:creationId xmlns:p14="http://schemas.microsoft.com/office/powerpoint/2010/main" val="66296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D9293E78-8654-44E0-9CE1-97ACBD6FD349}"/>
              </a:ext>
            </a:extLst>
          </p:cNvPr>
          <p:cNvSpPr>
            <a:spLocks noGrp="1"/>
          </p:cNvSpPr>
          <p:nvPr>
            <p:ph type="body" sz="half" idx="10" hasCustomPrompt="1"/>
          </p:nvPr>
        </p:nvSpPr>
        <p:spPr>
          <a:xfrm>
            <a:off x="345518" y="4261365"/>
            <a:ext cx="5020962" cy="14409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Subhead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
        <p:nvSpPr>
          <p:cNvPr id="18" name="Text Placeholder 3">
            <a:extLst>
              <a:ext uri="{FF2B5EF4-FFF2-40B4-BE49-F238E27FC236}">
                <a16:creationId xmlns:a16="http://schemas.microsoft.com/office/drawing/2014/main" id="{18FAB07F-A20B-409D-B5A1-B707AE5551C3}"/>
              </a:ext>
            </a:extLst>
          </p:cNvPr>
          <p:cNvSpPr>
            <a:spLocks noGrp="1"/>
          </p:cNvSpPr>
          <p:nvPr>
            <p:ph type="body" sz="half" idx="11" hasCustomPrompt="1"/>
          </p:nvPr>
        </p:nvSpPr>
        <p:spPr>
          <a:xfrm>
            <a:off x="6096000" y="4261364"/>
            <a:ext cx="5020962" cy="1440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Subhead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
        <p:nvSpPr>
          <p:cNvPr id="21" name="Content Placeholder 2">
            <a:extLst>
              <a:ext uri="{FF2B5EF4-FFF2-40B4-BE49-F238E27FC236}">
                <a16:creationId xmlns:a16="http://schemas.microsoft.com/office/drawing/2014/main" id="{65DB2FFA-60F1-4556-A2A9-A3B1E8D451EB}"/>
              </a:ext>
            </a:extLst>
          </p:cNvPr>
          <p:cNvSpPr>
            <a:spLocks noGrp="1"/>
          </p:cNvSpPr>
          <p:nvPr>
            <p:ph idx="1" hasCustomPrompt="1"/>
          </p:nvPr>
        </p:nvSpPr>
        <p:spPr>
          <a:xfrm>
            <a:off x="345518" y="977900"/>
            <a:ext cx="5020962" cy="31622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Insert </a:t>
            </a:r>
            <a:br>
              <a:rPr lang="en-AU"/>
            </a:br>
            <a:r>
              <a:rPr lang="en-AU"/>
              <a:t>media/picture</a:t>
            </a:r>
          </a:p>
        </p:txBody>
      </p:sp>
      <p:sp>
        <p:nvSpPr>
          <p:cNvPr id="22" name="Content Placeholder 2">
            <a:extLst>
              <a:ext uri="{FF2B5EF4-FFF2-40B4-BE49-F238E27FC236}">
                <a16:creationId xmlns:a16="http://schemas.microsoft.com/office/drawing/2014/main" id="{85AE4A16-1BFE-44D8-A3EA-497513AC9ED3}"/>
              </a:ext>
            </a:extLst>
          </p:cNvPr>
          <p:cNvSpPr>
            <a:spLocks noGrp="1"/>
          </p:cNvSpPr>
          <p:nvPr>
            <p:ph idx="12" hasCustomPrompt="1"/>
          </p:nvPr>
        </p:nvSpPr>
        <p:spPr>
          <a:xfrm>
            <a:off x="6096000" y="977900"/>
            <a:ext cx="5020962" cy="31622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Insert </a:t>
            </a:r>
            <a:br>
              <a:rPr lang="en-AU"/>
            </a:br>
            <a:r>
              <a:rPr lang="en-AU"/>
              <a:t>media/picture</a:t>
            </a:r>
          </a:p>
        </p:txBody>
      </p:sp>
      <p:pic>
        <p:nvPicPr>
          <p:cNvPr id="23" name="Graphic 22">
            <a:extLst>
              <a:ext uri="{FF2B5EF4-FFF2-40B4-BE49-F238E27FC236}">
                <a16:creationId xmlns:a16="http://schemas.microsoft.com/office/drawing/2014/main" id="{F1D78513-C2F8-4440-AEE6-0D7C76EE0A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
        <p:nvSpPr>
          <p:cNvPr id="24" name="Date Placeholder 3">
            <a:extLst>
              <a:ext uri="{FF2B5EF4-FFF2-40B4-BE49-F238E27FC236}">
                <a16:creationId xmlns:a16="http://schemas.microsoft.com/office/drawing/2014/main" id="{DBE3B6FA-DAB7-499D-BE8B-4BDC83BCE466}"/>
              </a:ext>
            </a:extLst>
          </p:cNvPr>
          <p:cNvSpPr>
            <a:spLocks noGrp="1"/>
          </p:cNvSpPr>
          <p:nvPr>
            <p:ph type="dt" sz="half" idx="13"/>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25" name="Footer Placeholder 4">
            <a:extLst>
              <a:ext uri="{FF2B5EF4-FFF2-40B4-BE49-F238E27FC236}">
                <a16:creationId xmlns:a16="http://schemas.microsoft.com/office/drawing/2014/main" id="{7AD2552C-B32E-477D-A46B-A0A06E6914BC}"/>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Tree>
    <p:extLst>
      <p:ext uri="{BB962C8B-B14F-4D97-AF65-F5344CB8AC3E}">
        <p14:creationId xmlns:p14="http://schemas.microsoft.com/office/powerpoint/2010/main" val="41270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86CAFA9F-711D-435A-ABFF-E01AF702F43F}"/>
              </a:ext>
            </a:extLst>
          </p:cNvPr>
          <p:cNvSpPr>
            <a:spLocks noGrp="1"/>
          </p:cNvSpPr>
          <p:nvPr>
            <p:ph type="body" sz="half" idx="10" hasCustomPrompt="1"/>
          </p:nvPr>
        </p:nvSpPr>
        <p:spPr>
          <a:xfrm>
            <a:off x="345518" y="4261365"/>
            <a:ext cx="5020962" cy="1415536"/>
          </a:xfr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Subhead</a:t>
            </a:r>
          </a:p>
          <a:p>
            <a:pPr lvl="0"/>
            <a:r>
              <a:rPr lang="en-US" err="1"/>
              <a:t>Quas</a:t>
            </a:r>
            <a:r>
              <a:rPr lang="en-US"/>
              <a:t> </a:t>
            </a:r>
            <a:r>
              <a:rPr lang="en-US" err="1"/>
              <a:t>incorrupte</a:t>
            </a:r>
            <a:r>
              <a:rPr lang="en-US"/>
              <a:t> </a:t>
            </a:r>
            <a:r>
              <a:rPr lang="en-US" err="1"/>
              <a:t>efficiendi</a:t>
            </a:r>
            <a:r>
              <a:rPr lang="en-US"/>
              <a:t> an vel, ne </a:t>
            </a:r>
            <a:r>
              <a:rPr lang="en-US" err="1"/>
              <a:t>nam</a:t>
            </a:r>
            <a:r>
              <a:rPr lang="en-US"/>
              <a:t> diam populo </a:t>
            </a:r>
            <a:r>
              <a:rPr lang="en-US" err="1"/>
              <a:t>possit</a:t>
            </a:r>
            <a:r>
              <a:rPr lang="en-US"/>
              <a:t>. Eu </a:t>
            </a:r>
            <a:r>
              <a:rPr lang="en-US" err="1"/>
              <a:t>ornatus</a:t>
            </a:r>
            <a:r>
              <a:rPr lang="en-US"/>
              <a:t> </a:t>
            </a:r>
            <a:r>
              <a:rPr lang="en-US" err="1"/>
              <a:t>facilisi</a:t>
            </a:r>
            <a:r>
              <a:rPr lang="en-US"/>
              <a:t> </a:t>
            </a:r>
            <a:r>
              <a:rPr lang="en-US" err="1"/>
              <a:t>disputando</a:t>
            </a:r>
            <a:r>
              <a:rPr lang="en-US"/>
              <a:t> per, ne quo </a:t>
            </a:r>
            <a:r>
              <a:rPr lang="en-US" err="1"/>
              <a:t>copiosae</a:t>
            </a:r>
            <a:r>
              <a:rPr lang="en-US"/>
              <a:t> </a:t>
            </a:r>
            <a:r>
              <a:rPr lang="en-US" err="1"/>
              <a:t>erroribus</a:t>
            </a:r>
            <a:r>
              <a:rPr lang="en-US"/>
              <a:t>. </a:t>
            </a:r>
          </a:p>
        </p:txBody>
      </p:sp>
      <p:sp>
        <p:nvSpPr>
          <p:cNvPr id="11" name="Content Placeholder 2">
            <a:extLst>
              <a:ext uri="{FF2B5EF4-FFF2-40B4-BE49-F238E27FC236}">
                <a16:creationId xmlns:a16="http://schemas.microsoft.com/office/drawing/2014/main" id="{74579003-40D8-42D0-B7BF-A3A02F70BDD6}"/>
              </a:ext>
            </a:extLst>
          </p:cNvPr>
          <p:cNvSpPr>
            <a:spLocks noGrp="1"/>
          </p:cNvSpPr>
          <p:nvPr>
            <p:ph idx="1" hasCustomPrompt="1"/>
          </p:nvPr>
        </p:nvSpPr>
        <p:spPr>
          <a:xfrm>
            <a:off x="345518" y="977900"/>
            <a:ext cx="5020962" cy="31622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Insert </a:t>
            </a:r>
            <a:br>
              <a:rPr lang="en-AU"/>
            </a:br>
            <a:r>
              <a:rPr lang="en-AU"/>
              <a:t>media/picture</a:t>
            </a:r>
          </a:p>
        </p:txBody>
      </p:sp>
      <p:sp>
        <p:nvSpPr>
          <p:cNvPr id="12" name="Content Placeholder 2">
            <a:extLst>
              <a:ext uri="{FF2B5EF4-FFF2-40B4-BE49-F238E27FC236}">
                <a16:creationId xmlns:a16="http://schemas.microsoft.com/office/drawing/2014/main" id="{70C8FB17-E7A8-404D-928B-138FE4FEF7A4}"/>
              </a:ext>
            </a:extLst>
          </p:cNvPr>
          <p:cNvSpPr>
            <a:spLocks noGrp="1"/>
          </p:cNvSpPr>
          <p:nvPr>
            <p:ph idx="12" hasCustomPrompt="1"/>
          </p:nvPr>
        </p:nvSpPr>
        <p:spPr>
          <a:xfrm>
            <a:off x="6096000" y="977900"/>
            <a:ext cx="5020962" cy="31622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Insert </a:t>
            </a:r>
            <a:br>
              <a:rPr lang="en-AU"/>
            </a:br>
            <a:r>
              <a:rPr lang="en-AU"/>
              <a:t>media/picture</a:t>
            </a:r>
          </a:p>
        </p:txBody>
      </p:sp>
      <p:sp>
        <p:nvSpPr>
          <p:cNvPr id="9" name="Text Placeholder 3">
            <a:extLst>
              <a:ext uri="{FF2B5EF4-FFF2-40B4-BE49-F238E27FC236}">
                <a16:creationId xmlns:a16="http://schemas.microsoft.com/office/drawing/2014/main" id="{4E94B4E6-6E18-4725-A577-5B7B1AE11487}"/>
              </a:ext>
            </a:extLst>
          </p:cNvPr>
          <p:cNvSpPr>
            <a:spLocks noGrp="1"/>
          </p:cNvSpPr>
          <p:nvPr>
            <p:ph type="body" sz="half" idx="13" hasCustomPrompt="1"/>
          </p:nvPr>
        </p:nvSpPr>
        <p:spPr>
          <a:xfrm>
            <a:off x="6096000" y="4261364"/>
            <a:ext cx="5020962" cy="1415537"/>
          </a:xfr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Subhead</a:t>
            </a:r>
          </a:p>
          <a:p>
            <a:pPr lvl="0"/>
            <a:r>
              <a:rPr lang="en-US" err="1"/>
              <a:t>Quas</a:t>
            </a:r>
            <a:r>
              <a:rPr lang="en-US"/>
              <a:t> </a:t>
            </a:r>
            <a:r>
              <a:rPr lang="en-US" err="1"/>
              <a:t>incorrupte</a:t>
            </a:r>
            <a:r>
              <a:rPr lang="en-US"/>
              <a:t> </a:t>
            </a:r>
            <a:r>
              <a:rPr lang="en-US" err="1"/>
              <a:t>efficiendi</a:t>
            </a:r>
            <a:r>
              <a:rPr lang="en-US"/>
              <a:t> an vel, ne </a:t>
            </a:r>
            <a:r>
              <a:rPr lang="en-US" err="1"/>
              <a:t>nam</a:t>
            </a:r>
            <a:r>
              <a:rPr lang="en-US"/>
              <a:t> diam populo </a:t>
            </a:r>
            <a:r>
              <a:rPr lang="en-US" err="1"/>
              <a:t>possit</a:t>
            </a:r>
            <a:r>
              <a:rPr lang="en-US"/>
              <a:t>. Eu </a:t>
            </a:r>
            <a:r>
              <a:rPr lang="en-US" err="1"/>
              <a:t>ornatus</a:t>
            </a:r>
            <a:r>
              <a:rPr lang="en-US"/>
              <a:t> </a:t>
            </a:r>
            <a:r>
              <a:rPr lang="en-US" err="1"/>
              <a:t>facilisi</a:t>
            </a:r>
            <a:r>
              <a:rPr lang="en-US"/>
              <a:t> </a:t>
            </a:r>
            <a:r>
              <a:rPr lang="en-US" err="1"/>
              <a:t>disputando</a:t>
            </a:r>
            <a:r>
              <a:rPr lang="en-US"/>
              <a:t> per, ne quo </a:t>
            </a:r>
            <a:r>
              <a:rPr lang="en-US" err="1"/>
              <a:t>copiosae</a:t>
            </a:r>
            <a:r>
              <a:rPr lang="en-US"/>
              <a:t> </a:t>
            </a:r>
            <a:r>
              <a:rPr lang="en-US" err="1"/>
              <a:t>erroribus</a:t>
            </a:r>
            <a:r>
              <a:rPr lang="en-US"/>
              <a:t>.</a:t>
            </a:r>
          </a:p>
        </p:txBody>
      </p:sp>
      <p:pic>
        <p:nvPicPr>
          <p:cNvPr id="13" name="Graphic 12">
            <a:extLst>
              <a:ext uri="{FF2B5EF4-FFF2-40B4-BE49-F238E27FC236}">
                <a16:creationId xmlns:a16="http://schemas.microsoft.com/office/drawing/2014/main" id="{992BF365-1D6C-4B35-B714-983DD7ED02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6721" y="5880147"/>
            <a:ext cx="3600965" cy="437074"/>
          </a:xfrm>
          <a:prstGeom prst="rect">
            <a:avLst/>
          </a:prstGeom>
        </p:spPr>
      </p:pic>
      <p:sp>
        <p:nvSpPr>
          <p:cNvPr id="14" name="Date Placeholder 3">
            <a:extLst>
              <a:ext uri="{FF2B5EF4-FFF2-40B4-BE49-F238E27FC236}">
                <a16:creationId xmlns:a16="http://schemas.microsoft.com/office/drawing/2014/main" id="{6DF36476-F2B1-407F-B3C9-4E221E506361}"/>
              </a:ext>
            </a:extLst>
          </p:cNvPr>
          <p:cNvSpPr>
            <a:spLocks noGrp="1"/>
          </p:cNvSpPr>
          <p:nvPr>
            <p:ph type="dt" sz="half" idx="14"/>
          </p:nvPr>
        </p:nvSpPr>
        <p:spPr>
          <a:xfrm>
            <a:off x="237867" y="317414"/>
            <a:ext cx="1682578"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15" name="Footer Placeholder 4">
            <a:extLst>
              <a:ext uri="{FF2B5EF4-FFF2-40B4-BE49-F238E27FC236}">
                <a16:creationId xmlns:a16="http://schemas.microsoft.com/office/drawing/2014/main" id="{A4B9D347-A68F-418D-BFF4-3DB62EFDB64C}"/>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Tree>
    <p:extLst>
      <p:ext uri="{BB962C8B-B14F-4D97-AF65-F5344CB8AC3E}">
        <p14:creationId xmlns:p14="http://schemas.microsoft.com/office/powerpoint/2010/main" val="16143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95F1-6724-4284-AC9F-25539E7AD876}"/>
              </a:ext>
            </a:extLst>
          </p:cNvPr>
          <p:cNvSpPr>
            <a:spLocks noGrp="1"/>
          </p:cNvSpPr>
          <p:nvPr>
            <p:ph type="title" hasCustomPrompt="1"/>
          </p:nvPr>
        </p:nvSpPr>
        <p:spPr>
          <a:xfrm>
            <a:off x="354227" y="2537255"/>
            <a:ext cx="8633254" cy="1054442"/>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Section Title</a:t>
            </a:r>
            <a:br>
              <a:rPr lang="en-US"/>
            </a:br>
            <a:endParaRPr lang="en-AU"/>
          </a:p>
        </p:txBody>
      </p:sp>
      <p:sp>
        <p:nvSpPr>
          <p:cNvPr id="8" name="Date Placeholder 3">
            <a:extLst>
              <a:ext uri="{FF2B5EF4-FFF2-40B4-BE49-F238E27FC236}">
                <a16:creationId xmlns:a16="http://schemas.microsoft.com/office/drawing/2014/main" id="{8F3C2889-13CD-44E1-80BF-C45A2461524E}"/>
              </a:ext>
            </a:extLst>
          </p:cNvPr>
          <p:cNvSpPr>
            <a:spLocks noGrp="1"/>
          </p:cNvSpPr>
          <p:nvPr>
            <p:ph type="dt" sz="half" idx="2"/>
          </p:nvPr>
        </p:nvSpPr>
        <p:spPr>
          <a:xfrm>
            <a:off x="237867" y="317414"/>
            <a:ext cx="1682578"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June 2025</a:t>
            </a:r>
          </a:p>
        </p:txBody>
      </p:sp>
      <p:sp>
        <p:nvSpPr>
          <p:cNvPr id="9" name="Footer Placeholder 4">
            <a:extLst>
              <a:ext uri="{FF2B5EF4-FFF2-40B4-BE49-F238E27FC236}">
                <a16:creationId xmlns:a16="http://schemas.microsoft.com/office/drawing/2014/main" id="{07E28456-F7AE-4890-80FF-A49E242D3136}"/>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pic>
        <p:nvPicPr>
          <p:cNvPr id="14" name="Graphic 13">
            <a:extLst>
              <a:ext uri="{FF2B5EF4-FFF2-40B4-BE49-F238E27FC236}">
                <a16:creationId xmlns:a16="http://schemas.microsoft.com/office/drawing/2014/main" id="{C5155D32-1A5B-4AB3-8FFF-2CAED02D7B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527" y="5875496"/>
            <a:ext cx="3596159" cy="436490"/>
          </a:xfrm>
          <a:prstGeom prst="rect">
            <a:avLst/>
          </a:prstGeom>
        </p:spPr>
      </p:pic>
      <p:sp>
        <p:nvSpPr>
          <p:cNvPr id="15" name="Text Placeholder 2">
            <a:extLst>
              <a:ext uri="{FF2B5EF4-FFF2-40B4-BE49-F238E27FC236}">
                <a16:creationId xmlns:a16="http://schemas.microsoft.com/office/drawing/2014/main" id="{4738C448-5378-4840-80D1-A571E70017C6}"/>
              </a:ext>
            </a:extLst>
          </p:cNvPr>
          <p:cNvSpPr>
            <a:spLocks noGrp="1"/>
          </p:cNvSpPr>
          <p:nvPr>
            <p:ph idx="1" hasCustomPrompt="1"/>
          </p:nvPr>
        </p:nvSpPr>
        <p:spPr>
          <a:xfrm>
            <a:off x="354227" y="3843208"/>
            <a:ext cx="5017873" cy="1054442"/>
          </a:xfrm>
          <a:prstGeom prst="rect">
            <a:avLst/>
          </a:prstGeom>
        </p:spPr>
        <p:txBody>
          <a:bodyPr vert="horz" lIns="91440" tIns="45720" rIns="91440" bIns="45720" rtlCol="0">
            <a:normAutofit/>
          </a:bodyPr>
          <a:lstStyle>
            <a:lvl1pPr marL="0" indent="0">
              <a:buNone/>
              <a:defRPr sz="2400">
                <a:latin typeface="Poppins" panose="00000500000000000000" pitchFamily="2" charset="0"/>
                <a:cs typeface="Poppins" panose="00000500000000000000" pitchFamily="2" charset="0"/>
              </a:defRPr>
            </a:lvl1pPr>
            <a:lvl5pPr marL="1828800" indent="0">
              <a:buNone/>
              <a:defRPr>
                <a:latin typeface="Poppins" panose="00000500000000000000" pitchFamily="2" charset="0"/>
                <a:cs typeface="Poppins" panose="00000500000000000000" pitchFamily="2" charset="0"/>
              </a:defRPr>
            </a:lvl5pPr>
          </a:lstStyle>
          <a:p>
            <a:pPr lvl="0"/>
            <a:r>
              <a:rPr lang="en-US"/>
              <a:t>Subhead if required</a:t>
            </a:r>
          </a:p>
          <a:p>
            <a:pPr lvl="4"/>
            <a:endParaRPr lang="en-AU"/>
          </a:p>
        </p:txBody>
      </p:sp>
    </p:spTree>
    <p:extLst>
      <p:ext uri="{BB962C8B-B14F-4D97-AF65-F5344CB8AC3E}">
        <p14:creationId xmlns:p14="http://schemas.microsoft.com/office/powerpoint/2010/main" val="6166564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95F1-6724-4284-AC9F-25539E7AD876}"/>
              </a:ext>
            </a:extLst>
          </p:cNvPr>
          <p:cNvSpPr>
            <a:spLocks noGrp="1"/>
          </p:cNvSpPr>
          <p:nvPr>
            <p:ph type="title" hasCustomPrompt="1"/>
          </p:nvPr>
        </p:nvSpPr>
        <p:spPr>
          <a:xfrm>
            <a:off x="354227" y="2537255"/>
            <a:ext cx="8633254" cy="1054442"/>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Section Title</a:t>
            </a:r>
            <a:br>
              <a:rPr lang="en-US"/>
            </a:br>
            <a:endParaRPr lang="en-AU"/>
          </a:p>
        </p:txBody>
      </p:sp>
      <p:sp>
        <p:nvSpPr>
          <p:cNvPr id="8" name="Date Placeholder 3">
            <a:extLst>
              <a:ext uri="{FF2B5EF4-FFF2-40B4-BE49-F238E27FC236}">
                <a16:creationId xmlns:a16="http://schemas.microsoft.com/office/drawing/2014/main" id="{8F3C2889-13CD-44E1-80BF-C45A2461524E}"/>
              </a:ext>
            </a:extLst>
          </p:cNvPr>
          <p:cNvSpPr>
            <a:spLocks noGrp="1"/>
          </p:cNvSpPr>
          <p:nvPr>
            <p:ph type="dt" sz="half" idx="2"/>
          </p:nvPr>
        </p:nvSpPr>
        <p:spPr>
          <a:xfrm>
            <a:off x="237867" y="317414"/>
            <a:ext cx="1682578"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June 2025</a:t>
            </a:r>
          </a:p>
        </p:txBody>
      </p:sp>
      <p:sp>
        <p:nvSpPr>
          <p:cNvPr id="9" name="Footer Placeholder 4">
            <a:extLst>
              <a:ext uri="{FF2B5EF4-FFF2-40B4-BE49-F238E27FC236}">
                <a16:creationId xmlns:a16="http://schemas.microsoft.com/office/drawing/2014/main" id="{07E28456-F7AE-4890-80FF-A49E242D3136}"/>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pic>
        <p:nvPicPr>
          <p:cNvPr id="14" name="Graphic 13">
            <a:extLst>
              <a:ext uri="{FF2B5EF4-FFF2-40B4-BE49-F238E27FC236}">
                <a16:creationId xmlns:a16="http://schemas.microsoft.com/office/drawing/2014/main" id="{C5155D32-1A5B-4AB3-8FFF-2CAED02D7B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527" y="5875496"/>
            <a:ext cx="3596159" cy="436490"/>
          </a:xfrm>
          <a:prstGeom prst="rect">
            <a:avLst/>
          </a:prstGeom>
        </p:spPr>
      </p:pic>
      <p:sp>
        <p:nvSpPr>
          <p:cNvPr id="12" name="Text Placeholder 2">
            <a:extLst>
              <a:ext uri="{FF2B5EF4-FFF2-40B4-BE49-F238E27FC236}">
                <a16:creationId xmlns:a16="http://schemas.microsoft.com/office/drawing/2014/main" id="{B3E50220-2C6E-407B-A7E5-8DF84F8C56C2}"/>
              </a:ext>
            </a:extLst>
          </p:cNvPr>
          <p:cNvSpPr>
            <a:spLocks noGrp="1"/>
          </p:cNvSpPr>
          <p:nvPr>
            <p:ph idx="1" hasCustomPrompt="1"/>
          </p:nvPr>
        </p:nvSpPr>
        <p:spPr>
          <a:xfrm>
            <a:off x="354227" y="3843208"/>
            <a:ext cx="5055973" cy="1054442"/>
          </a:xfrm>
          <a:prstGeom prst="rect">
            <a:avLst/>
          </a:prstGeom>
        </p:spPr>
        <p:txBody>
          <a:bodyPr vert="horz" lIns="91440" tIns="45720" rIns="91440" bIns="45720" rtlCol="0">
            <a:normAutofit/>
          </a:bodyPr>
          <a:lstStyle>
            <a:lvl1pPr marL="0" indent="0">
              <a:buNone/>
              <a:defRPr sz="2400">
                <a:latin typeface="Poppins "/>
              </a:defRPr>
            </a:lvl1pPr>
            <a:lvl5pPr marL="1828800" indent="0">
              <a:buNone/>
              <a:defRPr/>
            </a:lvl5pPr>
          </a:lstStyle>
          <a:p>
            <a:pPr lvl="0"/>
            <a:r>
              <a:rPr lang="en-US"/>
              <a:t>Subhead if required</a:t>
            </a:r>
          </a:p>
        </p:txBody>
      </p:sp>
    </p:spTree>
    <p:extLst>
      <p:ext uri="{BB962C8B-B14F-4D97-AF65-F5344CB8AC3E}">
        <p14:creationId xmlns:p14="http://schemas.microsoft.com/office/powerpoint/2010/main" val="12971045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95F1-6724-4284-AC9F-25539E7AD876}"/>
              </a:ext>
            </a:extLst>
          </p:cNvPr>
          <p:cNvSpPr>
            <a:spLocks noGrp="1"/>
          </p:cNvSpPr>
          <p:nvPr>
            <p:ph type="title" hasCustomPrompt="1"/>
          </p:nvPr>
        </p:nvSpPr>
        <p:spPr>
          <a:xfrm>
            <a:off x="354227" y="2537255"/>
            <a:ext cx="8633254" cy="1054442"/>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Section Title</a:t>
            </a:r>
            <a:br>
              <a:rPr lang="en-US"/>
            </a:br>
            <a:endParaRPr lang="en-AU"/>
          </a:p>
        </p:txBody>
      </p:sp>
      <p:sp>
        <p:nvSpPr>
          <p:cNvPr id="8" name="Date Placeholder 3">
            <a:extLst>
              <a:ext uri="{FF2B5EF4-FFF2-40B4-BE49-F238E27FC236}">
                <a16:creationId xmlns:a16="http://schemas.microsoft.com/office/drawing/2014/main" id="{8F3C2889-13CD-44E1-80BF-C45A2461524E}"/>
              </a:ext>
            </a:extLst>
          </p:cNvPr>
          <p:cNvSpPr>
            <a:spLocks noGrp="1"/>
          </p:cNvSpPr>
          <p:nvPr>
            <p:ph type="dt" sz="half" idx="2"/>
          </p:nvPr>
        </p:nvSpPr>
        <p:spPr>
          <a:xfrm>
            <a:off x="237867" y="317414"/>
            <a:ext cx="1682578"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June 2025</a:t>
            </a:r>
          </a:p>
        </p:txBody>
      </p:sp>
      <p:sp>
        <p:nvSpPr>
          <p:cNvPr id="9" name="Footer Placeholder 4">
            <a:extLst>
              <a:ext uri="{FF2B5EF4-FFF2-40B4-BE49-F238E27FC236}">
                <a16:creationId xmlns:a16="http://schemas.microsoft.com/office/drawing/2014/main" id="{07E28456-F7AE-4890-80FF-A49E242D3136}"/>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pic>
        <p:nvPicPr>
          <p:cNvPr id="14" name="Graphic 13">
            <a:extLst>
              <a:ext uri="{FF2B5EF4-FFF2-40B4-BE49-F238E27FC236}">
                <a16:creationId xmlns:a16="http://schemas.microsoft.com/office/drawing/2014/main" id="{C5155D32-1A5B-4AB3-8FFF-2CAED02D7B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527" y="5875496"/>
            <a:ext cx="3596159" cy="436490"/>
          </a:xfrm>
          <a:prstGeom prst="rect">
            <a:avLst/>
          </a:prstGeom>
        </p:spPr>
      </p:pic>
      <p:sp>
        <p:nvSpPr>
          <p:cNvPr id="13" name="Text Placeholder 2">
            <a:extLst>
              <a:ext uri="{FF2B5EF4-FFF2-40B4-BE49-F238E27FC236}">
                <a16:creationId xmlns:a16="http://schemas.microsoft.com/office/drawing/2014/main" id="{5176AC7D-9B1F-4869-BB00-688876730793}"/>
              </a:ext>
            </a:extLst>
          </p:cNvPr>
          <p:cNvSpPr>
            <a:spLocks noGrp="1"/>
          </p:cNvSpPr>
          <p:nvPr>
            <p:ph idx="1" hasCustomPrompt="1"/>
          </p:nvPr>
        </p:nvSpPr>
        <p:spPr>
          <a:xfrm>
            <a:off x="354227" y="3843208"/>
            <a:ext cx="5017873" cy="1054442"/>
          </a:xfrm>
          <a:prstGeom prst="rect">
            <a:avLst/>
          </a:prstGeom>
        </p:spPr>
        <p:txBody>
          <a:bodyPr vert="horz" lIns="91440" tIns="45720" rIns="91440" bIns="45720" rtlCol="0">
            <a:normAutofit/>
          </a:bodyPr>
          <a:lstStyle>
            <a:lvl1pPr marL="0" indent="0">
              <a:buNone/>
              <a:defRPr sz="2400">
                <a:latin typeface="Poppins" panose="00000500000000000000" pitchFamily="2" charset="0"/>
                <a:cs typeface="Poppins" panose="00000500000000000000" pitchFamily="2" charset="0"/>
              </a:defRPr>
            </a:lvl1pPr>
            <a:lvl5pPr marL="1828800" indent="0">
              <a:buNone/>
              <a:defRPr>
                <a:latin typeface="Poppins" panose="00000500000000000000" pitchFamily="2" charset="0"/>
                <a:cs typeface="Poppins" panose="00000500000000000000" pitchFamily="2" charset="0"/>
              </a:defRPr>
            </a:lvl5pPr>
          </a:lstStyle>
          <a:p>
            <a:pPr lvl="0"/>
            <a:r>
              <a:rPr lang="en-US"/>
              <a:t>Subhead if required</a:t>
            </a:r>
          </a:p>
          <a:p>
            <a:pPr lvl="4"/>
            <a:endParaRPr lang="en-AU"/>
          </a:p>
        </p:txBody>
      </p:sp>
    </p:spTree>
    <p:extLst>
      <p:ext uri="{BB962C8B-B14F-4D97-AF65-F5344CB8AC3E}">
        <p14:creationId xmlns:p14="http://schemas.microsoft.com/office/powerpoint/2010/main" val="278932158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95F1-6724-4284-AC9F-25539E7AD876}"/>
              </a:ext>
            </a:extLst>
          </p:cNvPr>
          <p:cNvSpPr>
            <a:spLocks noGrp="1"/>
          </p:cNvSpPr>
          <p:nvPr>
            <p:ph type="title" hasCustomPrompt="1"/>
          </p:nvPr>
        </p:nvSpPr>
        <p:spPr>
          <a:xfrm>
            <a:off x="354227" y="2537255"/>
            <a:ext cx="8633254" cy="1054442"/>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Section Title</a:t>
            </a:r>
            <a:br>
              <a:rPr lang="en-US"/>
            </a:br>
            <a:endParaRPr lang="en-AU"/>
          </a:p>
        </p:txBody>
      </p:sp>
      <p:sp>
        <p:nvSpPr>
          <p:cNvPr id="8" name="Date Placeholder 3">
            <a:extLst>
              <a:ext uri="{FF2B5EF4-FFF2-40B4-BE49-F238E27FC236}">
                <a16:creationId xmlns:a16="http://schemas.microsoft.com/office/drawing/2014/main" id="{8F3C2889-13CD-44E1-80BF-C45A2461524E}"/>
              </a:ext>
            </a:extLst>
          </p:cNvPr>
          <p:cNvSpPr>
            <a:spLocks noGrp="1"/>
          </p:cNvSpPr>
          <p:nvPr>
            <p:ph type="dt" sz="half" idx="2"/>
          </p:nvPr>
        </p:nvSpPr>
        <p:spPr>
          <a:xfrm>
            <a:off x="237867" y="317414"/>
            <a:ext cx="1682578"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June 2025</a:t>
            </a:r>
          </a:p>
        </p:txBody>
      </p:sp>
      <p:sp>
        <p:nvSpPr>
          <p:cNvPr id="9" name="Footer Placeholder 4">
            <a:extLst>
              <a:ext uri="{FF2B5EF4-FFF2-40B4-BE49-F238E27FC236}">
                <a16:creationId xmlns:a16="http://schemas.microsoft.com/office/drawing/2014/main" id="{07E28456-F7AE-4890-80FF-A49E242D3136}"/>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pic>
        <p:nvPicPr>
          <p:cNvPr id="14" name="Graphic 13">
            <a:extLst>
              <a:ext uri="{FF2B5EF4-FFF2-40B4-BE49-F238E27FC236}">
                <a16:creationId xmlns:a16="http://schemas.microsoft.com/office/drawing/2014/main" id="{C5155D32-1A5B-4AB3-8FFF-2CAED02D7B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527" y="5875496"/>
            <a:ext cx="3596159" cy="436490"/>
          </a:xfrm>
          <a:prstGeom prst="rect">
            <a:avLst/>
          </a:prstGeom>
        </p:spPr>
      </p:pic>
      <p:sp>
        <p:nvSpPr>
          <p:cNvPr id="12" name="Text Placeholder 2">
            <a:extLst>
              <a:ext uri="{FF2B5EF4-FFF2-40B4-BE49-F238E27FC236}">
                <a16:creationId xmlns:a16="http://schemas.microsoft.com/office/drawing/2014/main" id="{5E9E1134-518A-4C7E-9E48-0A69B1A86689}"/>
              </a:ext>
            </a:extLst>
          </p:cNvPr>
          <p:cNvSpPr>
            <a:spLocks noGrp="1"/>
          </p:cNvSpPr>
          <p:nvPr>
            <p:ph idx="1" hasCustomPrompt="1"/>
          </p:nvPr>
        </p:nvSpPr>
        <p:spPr>
          <a:xfrm>
            <a:off x="354227" y="3843208"/>
            <a:ext cx="5017873" cy="1054442"/>
          </a:xfrm>
          <a:prstGeom prst="rect">
            <a:avLst/>
          </a:prstGeom>
        </p:spPr>
        <p:txBody>
          <a:bodyPr vert="horz" lIns="91440" tIns="45720" rIns="91440" bIns="45720" rtlCol="0">
            <a:normAutofit/>
          </a:bodyPr>
          <a:lstStyle>
            <a:lvl1pPr marL="0" indent="0">
              <a:buNone/>
              <a:defRPr sz="2400">
                <a:latin typeface="Poppins" panose="00000500000000000000" pitchFamily="2" charset="0"/>
                <a:cs typeface="Poppins" panose="00000500000000000000" pitchFamily="2" charset="0"/>
              </a:defRPr>
            </a:lvl1pPr>
            <a:lvl5pPr marL="1828800" indent="0">
              <a:buNone/>
              <a:defRPr>
                <a:latin typeface="Poppins" panose="00000500000000000000" pitchFamily="2" charset="0"/>
                <a:cs typeface="Poppins" panose="00000500000000000000" pitchFamily="2" charset="0"/>
              </a:defRPr>
            </a:lvl5pPr>
          </a:lstStyle>
          <a:p>
            <a:pPr lvl="0"/>
            <a:r>
              <a:rPr lang="en-US"/>
              <a:t>Subhead if required</a:t>
            </a:r>
          </a:p>
          <a:p>
            <a:pPr lvl="4"/>
            <a:endParaRPr lang="en-AU"/>
          </a:p>
        </p:txBody>
      </p:sp>
    </p:spTree>
    <p:extLst>
      <p:ext uri="{BB962C8B-B14F-4D97-AF65-F5344CB8AC3E}">
        <p14:creationId xmlns:p14="http://schemas.microsoft.com/office/powerpoint/2010/main" val="166376964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95F1-6724-4284-AC9F-25539E7AD876}"/>
              </a:ext>
            </a:extLst>
          </p:cNvPr>
          <p:cNvSpPr>
            <a:spLocks noGrp="1"/>
          </p:cNvSpPr>
          <p:nvPr>
            <p:ph type="title" hasCustomPrompt="1"/>
          </p:nvPr>
        </p:nvSpPr>
        <p:spPr>
          <a:xfrm>
            <a:off x="354227" y="2537255"/>
            <a:ext cx="8633254" cy="1054442"/>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Section Title</a:t>
            </a:r>
            <a:br>
              <a:rPr lang="en-US"/>
            </a:br>
            <a:endParaRPr lang="en-AU"/>
          </a:p>
        </p:txBody>
      </p:sp>
      <p:sp>
        <p:nvSpPr>
          <p:cNvPr id="8" name="Date Placeholder 3">
            <a:extLst>
              <a:ext uri="{FF2B5EF4-FFF2-40B4-BE49-F238E27FC236}">
                <a16:creationId xmlns:a16="http://schemas.microsoft.com/office/drawing/2014/main" id="{8F3C2889-13CD-44E1-80BF-C45A2461524E}"/>
              </a:ext>
            </a:extLst>
          </p:cNvPr>
          <p:cNvSpPr>
            <a:spLocks noGrp="1"/>
          </p:cNvSpPr>
          <p:nvPr>
            <p:ph type="dt" sz="half" idx="2"/>
          </p:nvPr>
        </p:nvSpPr>
        <p:spPr>
          <a:xfrm>
            <a:off x="237867" y="317414"/>
            <a:ext cx="1682578"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June 2025</a:t>
            </a:r>
          </a:p>
        </p:txBody>
      </p:sp>
      <p:sp>
        <p:nvSpPr>
          <p:cNvPr id="9" name="Footer Placeholder 4">
            <a:extLst>
              <a:ext uri="{FF2B5EF4-FFF2-40B4-BE49-F238E27FC236}">
                <a16:creationId xmlns:a16="http://schemas.microsoft.com/office/drawing/2014/main" id="{07E28456-F7AE-4890-80FF-A49E242D3136}"/>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pic>
        <p:nvPicPr>
          <p:cNvPr id="14" name="Graphic 13">
            <a:extLst>
              <a:ext uri="{FF2B5EF4-FFF2-40B4-BE49-F238E27FC236}">
                <a16:creationId xmlns:a16="http://schemas.microsoft.com/office/drawing/2014/main" id="{C5155D32-1A5B-4AB3-8FFF-2CAED02D7B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527" y="5875496"/>
            <a:ext cx="3596159" cy="436490"/>
          </a:xfrm>
          <a:prstGeom prst="rect">
            <a:avLst/>
          </a:prstGeom>
        </p:spPr>
      </p:pic>
      <p:sp>
        <p:nvSpPr>
          <p:cNvPr id="12" name="Text Placeholder 2">
            <a:extLst>
              <a:ext uri="{FF2B5EF4-FFF2-40B4-BE49-F238E27FC236}">
                <a16:creationId xmlns:a16="http://schemas.microsoft.com/office/drawing/2014/main" id="{0BE6C6E4-5253-4BD0-8674-C23F321EE794}"/>
              </a:ext>
            </a:extLst>
          </p:cNvPr>
          <p:cNvSpPr>
            <a:spLocks noGrp="1"/>
          </p:cNvSpPr>
          <p:nvPr>
            <p:ph idx="1" hasCustomPrompt="1"/>
          </p:nvPr>
        </p:nvSpPr>
        <p:spPr>
          <a:xfrm>
            <a:off x="354227" y="3843208"/>
            <a:ext cx="5017873" cy="1054442"/>
          </a:xfrm>
          <a:prstGeom prst="rect">
            <a:avLst/>
          </a:prstGeom>
        </p:spPr>
        <p:txBody>
          <a:bodyPr vert="horz" lIns="91440" tIns="45720" rIns="91440" bIns="45720" rtlCol="0">
            <a:normAutofit/>
          </a:bodyPr>
          <a:lstStyle>
            <a:lvl1pPr marL="0" indent="0">
              <a:buNone/>
              <a:defRPr sz="2400">
                <a:latin typeface="Poppins" panose="00000500000000000000" pitchFamily="2" charset="0"/>
                <a:cs typeface="Poppins" panose="00000500000000000000" pitchFamily="2" charset="0"/>
              </a:defRPr>
            </a:lvl1pPr>
            <a:lvl5pPr marL="1828800" indent="0">
              <a:buNone/>
              <a:defRPr>
                <a:latin typeface="Poppins" panose="00000500000000000000" pitchFamily="2" charset="0"/>
                <a:cs typeface="Poppins" panose="00000500000000000000" pitchFamily="2" charset="0"/>
              </a:defRPr>
            </a:lvl5pPr>
          </a:lstStyle>
          <a:p>
            <a:pPr lvl="0"/>
            <a:r>
              <a:rPr lang="en-US"/>
              <a:t>Subhead if required</a:t>
            </a:r>
          </a:p>
          <a:p>
            <a:pPr lvl="4"/>
            <a:endParaRPr lang="en-AU"/>
          </a:p>
        </p:txBody>
      </p:sp>
    </p:spTree>
    <p:extLst>
      <p:ext uri="{BB962C8B-B14F-4D97-AF65-F5344CB8AC3E}">
        <p14:creationId xmlns:p14="http://schemas.microsoft.com/office/powerpoint/2010/main" val="43784338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05D4B07-AA1A-4C01-836A-C7EBC8291D3E}"/>
              </a:ext>
            </a:extLst>
          </p:cNvPr>
          <p:cNvSpPr>
            <a:spLocks noGrp="1"/>
          </p:cNvSpPr>
          <p:nvPr>
            <p:ph type="title" hasCustomPrompt="1"/>
          </p:nvPr>
        </p:nvSpPr>
        <p:spPr>
          <a:xfrm>
            <a:off x="354227" y="2537255"/>
            <a:ext cx="8633254" cy="1054442"/>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Section Title</a:t>
            </a:r>
            <a:br>
              <a:rPr lang="en-US"/>
            </a:br>
            <a:endParaRPr lang="en-AU"/>
          </a:p>
        </p:txBody>
      </p:sp>
      <p:sp>
        <p:nvSpPr>
          <p:cNvPr id="12" name="Date Placeholder 3">
            <a:extLst>
              <a:ext uri="{FF2B5EF4-FFF2-40B4-BE49-F238E27FC236}">
                <a16:creationId xmlns:a16="http://schemas.microsoft.com/office/drawing/2014/main" id="{3998C707-8E9B-450C-828C-48C8A289BCDF}"/>
              </a:ext>
            </a:extLst>
          </p:cNvPr>
          <p:cNvSpPr>
            <a:spLocks noGrp="1"/>
          </p:cNvSpPr>
          <p:nvPr>
            <p:ph type="dt" sz="half" idx="2"/>
          </p:nvPr>
        </p:nvSpPr>
        <p:spPr>
          <a:xfrm>
            <a:off x="237867" y="317414"/>
            <a:ext cx="1682578"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June 2025</a:t>
            </a:r>
          </a:p>
        </p:txBody>
      </p:sp>
      <p:sp>
        <p:nvSpPr>
          <p:cNvPr id="13" name="Footer Placeholder 4">
            <a:extLst>
              <a:ext uri="{FF2B5EF4-FFF2-40B4-BE49-F238E27FC236}">
                <a16:creationId xmlns:a16="http://schemas.microsoft.com/office/drawing/2014/main" id="{0DFFFF60-648A-471E-B265-224FD3A0ECFC}"/>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pic>
        <p:nvPicPr>
          <p:cNvPr id="16" name="Graphic 15">
            <a:extLst>
              <a:ext uri="{FF2B5EF4-FFF2-40B4-BE49-F238E27FC236}">
                <a16:creationId xmlns:a16="http://schemas.microsoft.com/office/drawing/2014/main" id="{E18CE0D6-C3DF-4DA2-870D-5D00D1F0CA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527" y="5875496"/>
            <a:ext cx="3596159" cy="436490"/>
          </a:xfrm>
          <a:prstGeom prst="rect">
            <a:avLst/>
          </a:prstGeom>
        </p:spPr>
      </p:pic>
      <p:sp>
        <p:nvSpPr>
          <p:cNvPr id="18" name="Text Placeholder 2">
            <a:extLst>
              <a:ext uri="{FF2B5EF4-FFF2-40B4-BE49-F238E27FC236}">
                <a16:creationId xmlns:a16="http://schemas.microsoft.com/office/drawing/2014/main" id="{07A8C1AC-ABD1-44AA-B88D-A200C144110D}"/>
              </a:ext>
            </a:extLst>
          </p:cNvPr>
          <p:cNvSpPr>
            <a:spLocks noGrp="1"/>
          </p:cNvSpPr>
          <p:nvPr>
            <p:ph idx="1" hasCustomPrompt="1"/>
          </p:nvPr>
        </p:nvSpPr>
        <p:spPr>
          <a:xfrm>
            <a:off x="354227" y="3843208"/>
            <a:ext cx="5017873" cy="1054442"/>
          </a:xfrm>
          <a:prstGeom prst="rect">
            <a:avLst/>
          </a:prstGeom>
        </p:spPr>
        <p:txBody>
          <a:bodyPr vert="horz" lIns="91440" tIns="45720" rIns="91440" bIns="45720" rtlCol="0">
            <a:normAutofit/>
          </a:bodyPr>
          <a:lstStyle>
            <a:lvl1pPr marL="0" indent="0">
              <a:buNone/>
              <a:defRPr sz="2400">
                <a:latin typeface="Poppins" panose="00000500000000000000" pitchFamily="2" charset="0"/>
                <a:cs typeface="Poppins" panose="00000500000000000000" pitchFamily="2" charset="0"/>
              </a:defRPr>
            </a:lvl1pPr>
            <a:lvl5pPr marL="1828800" indent="0">
              <a:buNone/>
              <a:defRPr>
                <a:latin typeface="Poppins" panose="00000500000000000000" pitchFamily="2" charset="0"/>
                <a:cs typeface="Poppins" panose="00000500000000000000" pitchFamily="2" charset="0"/>
              </a:defRPr>
            </a:lvl5pPr>
          </a:lstStyle>
          <a:p>
            <a:pPr lvl="0"/>
            <a:r>
              <a:rPr lang="en-US"/>
              <a:t>Subhead if required</a:t>
            </a:r>
          </a:p>
          <a:p>
            <a:pPr lvl="4"/>
            <a:endParaRPr lang="en-AU"/>
          </a:p>
        </p:txBody>
      </p:sp>
    </p:spTree>
    <p:extLst>
      <p:ext uri="{BB962C8B-B14F-4D97-AF65-F5344CB8AC3E}">
        <p14:creationId xmlns:p14="http://schemas.microsoft.com/office/powerpoint/2010/main" val="128425378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B1FF5A-D9C2-4597-9774-D2CC38D20B0D}"/>
              </a:ext>
            </a:extLst>
          </p:cNvPr>
          <p:cNvSpPr>
            <a:spLocks noGrp="1"/>
          </p:cNvSpPr>
          <p:nvPr>
            <p:ph type="title" hasCustomPrompt="1"/>
          </p:nvPr>
        </p:nvSpPr>
        <p:spPr>
          <a:xfrm>
            <a:off x="354227" y="2537255"/>
            <a:ext cx="8633254" cy="1054442"/>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Section Title</a:t>
            </a:r>
            <a:br>
              <a:rPr lang="en-US"/>
            </a:br>
            <a:endParaRPr lang="en-AU"/>
          </a:p>
        </p:txBody>
      </p:sp>
      <p:sp>
        <p:nvSpPr>
          <p:cNvPr id="12" name="Date Placeholder 3">
            <a:extLst>
              <a:ext uri="{FF2B5EF4-FFF2-40B4-BE49-F238E27FC236}">
                <a16:creationId xmlns:a16="http://schemas.microsoft.com/office/drawing/2014/main" id="{2DC644D2-DDCD-412E-901B-CA8C4B84C2B4}"/>
              </a:ext>
            </a:extLst>
          </p:cNvPr>
          <p:cNvSpPr>
            <a:spLocks noGrp="1"/>
          </p:cNvSpPr>
          <p:nvPr>
            <p:ph type="dt" sz="half" idx="2"/>
          </p:nvPr>
        </p:nvSpPr>
        <p:spPr>
          <a:xfrm>
            <a:off x="237867" y="317414"/>
            <a:ext cx="1682578"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June 2025</a:t>
            </a:r>
          </a:p>
        </p:txBody>
      </p:sp>
      <p:sp>
        <p:nvSpPr>
          <p:cNvPr id="13" name="Footer Placeholder 4">
            <a:extLst>
              <a:ext uri="{FF2B5EF4-FFF2-40B4-BE49-F238E27FC236}">
                <a16:creationId xmlns:a16="http://schemas.microsoft.com/office/drawing/2014/main" id="{A6D98719-7D1C-411F-95FC-E6692DE96106}"/>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pic>
        <p:nvPicPr>
          <p:cNvPr id="15" name="Graphic 14">
            <a:extLst>
              <a:ext uri="{FF2B5EF4-FFF2-40B4-BE49-F238E27FC236}">
                <a16:creationId xmlns:a16="http://schemas.microsoft.com/office/drawing/2014/main" id="{3612D071-281B-436D-959D-23B81180AC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527" y="5875496"/>
            <a:ext cx="3596159" cy="436490"/>
          </a:xfrm>
          <a:prstGeom prst="rect">
            <a:avLst/>
          </a:prstGeom>
        </p:spPr>
      </p:pic>
      <p:sp>
        <p:nvSpPr>
          <p:cNvPr id="16" name="Text Placeholder 2">
            <a:extLst>
              <a:ext uri="{FF2B5EF4-FFF2-40B4-BE49-F238E27FC236}">
                <a16:creationId xmlns:a16="http://schemas.microsoft.com/office/drawing/2014/main" id="{F461F812-3E0C-4CE0-A3F6-3371465D8EA0}"/>
              </a:ext>
            </a:extLst>
          </p:cNvPr>
          <p:cNvSpPr>
            <a:spLocks noGrp="1"/>
          </p:cNvSpPr>
          <p:nvPr>
            <p:ph idx="1" hasCustomPrompt="1"/>
          </p:nvPr>
        </p:nvSpPr>
        <p:spPr>
          <a:xfrm>
            <a:off x="354227" y="3843208"/>
            <a:ext cx="5055973" cy="1054442"/>
          </a:xfrm>
          <a:prstGeom prst="rect">
            <a:avLst/>
          </a:prstGeom>
        </p:spPr>
        <p:txBody>
          <a:bodyPr vert="horz" lIns="91440" tIns="45720" rIns="91440" bIns="45720" rtlCol="0">
            <a:normAutofit/>
          </a:bodyPr>
          <a:lstStyle>
            <a:lvl1pPr marL="0" indent="0">
              <a:buNone/>
              <a:defRPr sz="2400">
                <a:latin typeface="Poppins "/>
              </a:defRPr>
            </a:lvl1pPr>
            <a:lvl5pPr marL="1828800" indent="0">
              <a:buNone/>
              <a:defRPr/>
            </a:lvl5pPr>
          </a:lstStyle>
          <a:p>
            <a:pPr lvl="0"/>
            <a:r>
              <a:rPr lang="en-US"/>
              <a:t>Subhead if required</a:t>
            </a:r>
          </a:p>
        </p:txBody>
      </p:sp>
      <p:sp>
        <p:nvSpPr>
          <p:cNvPr id="17" name="Text Placeholder 2">
            <a:extLst>
              <a:ext uri="{FF2B5EF4-FFF2-40B4-BE49-F238E27FC236}">
                <a16:creationId xmlns:a16="http://schemas.microsoft.com/office/drawing/2014/main" id="{2A548678-108D-4742-9FEB-E7DF28F65C32}"/>
              </a:ext>
            </a:extLst>
          </p:cNvPr>
          <p:cNvSpPr>
            <a:spLocks noGrp="1"/>
          </p:cNvSpPr>
          <p:nvPr>
            <p:ph idx="10" hasCustomPrompt="1"/>
          </p:nvPr>
        </p:nvSpPr>
        <p:spPr>
          <a:xfrm>
            <a:off x="354227" y="3843208"/>
            <a:ext cx="5017873" cy="1054442"/>
          </a:xfrm>
          <a:prstGeom prst="rect">
            <a:avLst/>
          </a:prstGeom>
        </p:spPr>
        <p:txBody>
          <a:bodyPr vert="horz" lIns="91440" tIns="45720" rIns="91440" bIns="45720" rtlCol="0">
            <a:normAutofit/>
          </a:bodyPr>
          <a:lstStyle>
            <a:lvl1pPr marL="0" indent="0">
              <a:buNone/>
              <a:defRPr sz="2400">
                <a:latin typeface="Poppins" panose="00000500000000000000" pitchFamily="2" charset="0"/>
                <a:cs typeface="Poppins" panose="00000500000000000000" pitchFamily="2" charset="0"/>
              </a:defRPr>
            </a:lvl1pPr>
            <a:lvl5pPr marL="1828800" indent="0">
              <a:buNone/>
              <a:defRPr>
                <a:latin typeface="Poppins" panose="00000500000000000000" pitchFamily="2" charset="0"/>
                <a:cs typeface="Poppins" panose="00000500000000000000" pitchFamily="2" charset="0"/>
              </a:defRPr>
            </a:lvl5pPr>
          </a:lstStyle>
          <a:p>
            <a:pPr lvl="0"/>
            <a:r>
              <a:rPr lang="en-US"/>
              <a:t>Subhead if required</a:t>
            </a:r>
          </a:p>
          <a:p>
            <a:pPr lvl="4"/>
            <a:endParaRPr lang="en-AU"/>
          </a:p>
        </p:txBody>
      </p:sp>
    </p:spTree>
    <p:extLst>
      <p:ext uri="{BB962C8B-B14F-4D97-AF65-F5344CB8AC3E}">
        <p14:creationId xmlns:p14="http://schemas.microsoft.com/office/powerpoint/2010/main" val="304082403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F79B5-E126-46AF-948C-04B238C446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87A3BA6-7A52-47EB-8029-10815E631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AU"/>
          </a:p>
        </p:txBody>
      </p:sp>
    </p:spTree>
    <p:extLst>
      <p:ext uri="{BB962C8B-B14F-4D97-AF65-F5344CB8AC3E}">
        <p14:creationId xmlns:p14="http://schemas.microsoft.com/office/powerpoint/2010/main" val="293588943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67" r:id="rId5"/>
    <p:sldLayoutId id="2147483668" r:id="rId6"/>
    <p:sldLayoutId id="2147483669" r:id="rId7"/>
    <p:sldLayoutId id="2147483670" r:id="rId8"/>
    <p:sldLayoutId id="2147483671" r:id="rId9"/>
    <p:sldLayoutId id="2147483672" r:id="rId10"/>
    <p:sldLayoutId id="2147483652" r:id="rId11"/>
    <p:sldLayoutId id="2147483678" r:id="rId12"/>
    <p:sldLayoutId id="2147483673" r:id="rId13"/>
    <p:sldLayoutId id="2147483675" r:id="rId14"/>
    <p:sldLayoutId id="2147483676" r:id="rId15"/>
    <p:sldLayoutId id="2147483679" r:id="rId16"/>
    <p:sldLayoutId id="2147483680" r:id="rId17"/>
    <p:sldLayoutId id="2147483662" r:id="rId18"/>
    <p:sldLayoutId id="2147483664" r:id="rId19"/>
    <p:sldLayoutId id="2147483663" r:id="rId20"/>
    <p:sldLayoutId id="2147483655" r:id="rId21"/>
    <p:sldLayoutId id="2147483661" r:id="rId22"/>
  </p:sldLayoutIdLst>
  <p:txStyles>
    <p:titleStyle>
      <a:lvl1pPr algn="l" defTabSz="914400" rtl="0" eaLnBrk="1" latinLnBrk="0" hangingPunct="1">
        <a:lnSpc>
          <a:spcPct val="90000"/>
        </a:lnSpc>
        <a:spcBef>
          <a:spcPct val="0"/>
        </a:spcBef>
        <a:buNone/>
        <a:defRPr sz="4400" kern="1200">
          <a:solidFill>
            <a:schemeClr val="tx1"/>
          </a:solidFill>
          <a:latin typeface="Poppins Medium" panose="00000600000000000000" pitchFamily="2" charset="0"/>
          <a:ea typeface="+mj-ea"/>
          <a:cs typeface="Poppins Medium" panose="000006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innerwest.smartygrants.com.au/CulturalConnections20252026"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mailto:Raffaela.Cavadini@innerwest.nsw.gov.a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mailto:service@smartygrants.com.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accesshub.gov.a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olg.nsw.gov.au/public/find-my-counci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643C7-A43F-E051-7EBA-3AC64F365AEC}"/>
              </a:ext>
            </a:extLst>
          </p:cNvPr>
          <p:cNvPicPr>
            <a:picLocks noChangeAspect="1"/>
          </p:cNvPicPr>
          <p:nvPr/>
        </p:nvPicPr>
        <p:blipFill>
          <a:blip r:embed="rId3"/>
          <a:stretch>
            <a:fillRect/>
          </a:stretch>
        </p:blipFill>
        <p:spPr>
          <a:xfrm>
            <a:off x="6845326" y="0"/>
            <a:ext cx="5346674" cy="6858000"/>
          </a:xfrm>
          <a:prstGeom prst="rect">
            <a:avLst/>
          </a:prstGeom>
        </p:spPr>
      </p:pic>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US" dirty="0">
                <a:latin typeface="Poppins"/>
                <a:cs typeface="Poppins"/>
              </a:rPr>
              <a:t>Cultural Connections</a:t>
            </a:r>
            <a:endParaRPr lang="en-AU" dirty="0">
              <a:latin typeface="Poppins"/>
              <a:cs typeface="Poppins"/>
            </a:endParaRPr>
          </a:p>
          <a:p>
            <a:r>
              <a:rPr lang="en-US" dirty="0">
                <a:latin typeface="Poppins"/>
                <a:cs typeface="Poppins"/>
              </a:rPr>
              <a:t>Information Session 2025/2026</a:t>
            </a:r>
            <a:endParaRPr lang="en-AU" dirty="0">
              <a:latin typeface="Poppins"/>
              <a:cs typeface="Poppins"/>
            </a:endParaRPr>
          </a:p>
        </p:txBody>
      </p:sp>
      <p:sp>
        <p:nvSpPr>
          <p:cNvPr id="7" name="Title 7">
            <a:extLst>
              <a:ext uri="{FF2B5EF4-FFF2-40B4-BE49-F238E27FC236}">
                <a16:creationId xmlns:a16="http://schemas.microsoft.com/office/drawing/2014/main" id="{65EB801F-1134-FB64-5B81-311EA0B93918}"/>
              </a:ext>
            </a:extLst>
          </p:cNvPr>
          <p:cNvSpPr txBox="1">
            <a:spLocks/>
          </p:cNvSpPr>
          <p:nvPr/>
        </p:nvSpPr>
        <p:spPr>
          <a:xfrm>
            <a:off x="237866" y="1837931"/>
            <a:ext cx="5618403" cy="318213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kern="1200">
                <a:solidFill>
                  <a:schemeClr val="tx1"/>
                </a:solidFill>
                <a:latin typeface="Poppins Medium" panose="00000600000000000000" pitchFamily="2" charset="0"/>
                <a:ea typeface="+mj-ea"/>
                <a:cs typeface="Poppins Medium" panose="00000600000000000000" pitchFamily="2" charset="0"/>
              </a:defRPr>
            </a:lvl1pPr>
          </a:lstStyle>
          <a:p>
            <a:r>
              <a:rPr lang="en-US" sz="6600" dirty="0">
                <a:latin typeface="Poppins Medium"/>
                <a:cs typeface="Poppins Medium"/>
              </a:rPr>
              <a:t>Cultural Connections 2025/26</a:t>
            </a:r>
            <a:endParaRPr lang="en-AU" sz="6600" dirty="0">
              <a:latin typeface="Poppins Medium"/>
              <a:cs typeface="Poppins Medium"/>
            </a:endParaRPr>
          </a:p>
        </p:txBody>
      </p:sp>
      <p:sp>
        <p:nvSpPr>
          <p:cNvPr id="12" name="TextBox 11">
            <a:extLst>
              <a:ext uri="{FF2B5EF4-FFF2-40B4-BE49-F238E27FC236}">
                <a16:creationId xmlns:a16="http://schemas.microsoft.com/office/drawing/2014/main" id="{F3D5C963-9A37-6C1A-AB8C-D3C6842E9613}"/>
              </a:ext>
            </a:extLst>
          </p:cNvPr>
          <p:cNvSpPr txBox="1"/>
          <p:nvPr/>
        </p:nvSpPr>
        <p:spPr>
          <a:xfrm>
            <a:off x="6823223" y="6575130"/>
            <a:ext cx="5368777" cy="276999"/>
          </a:xfrm>
          <a:prstGeom prst="rect">
            <a:avLst/>
          </a:prstGeom>
          <a:noFill/>
        </p:spPr>
        <p:txBody>
          <a:bodyPr wrap="none" rtlCol="0">
            <a:spAutoFit/>
          </a:bodyPr>
          <a:lstStyle/>
          <a:p>
            <a:pPr algn="r"/>
            <a:r>
              <a:rPr lang="en-AU" sz="1200" dirty="0">
                <a:latin typeface="Poppins" panose="00000500000000000000" pitchFamily="2" charset="0"/>
                <a:cs typeface="Poppins" panose="00000500000000000000" pitchFamily="2" charset="0"/>
              </a:rPr>
              <a:t>Worship </a:t>
            </a:r>
            <a:r>
              <a:rPr lang="en-AU" sz="1200" dirty="0" err="1">
                <a:latin typeface="Poppins" panose="00000500000000000000" pitchFamily="2" charset="0"/>
                <a:cs typeface="Poppins" panose="00000500000000000000" pitchFamily="2" charset="0"/>
              </a:rPr>
              <a:t>B’Day</a:t>
            </a:r>
            <a:r>
              <a:rPr lang="en-AU" sz="1200" dirty="0">
                <a:latin typeface="Poppins" panose="00000500000000000000" pitchFamily="2" charset="0"/>
                <a:cs typeface="Poppins" panose="00000500000000000000" pitchFamily="2" charset="0"/>
              </a:rPr>
              <a:t>, Worship Queer Collective, photo by Rhiannon Hopley</a:t>
            </a:r>
          </a:p>
        </p:txBody>
      </p:sp>
    </p:spTree>
    <p:extLst>
      <p:ext uri="{BB962C8B-B14F-4D97-AF65-F5344CB8AC3E}">
        <p14:creationId xmlns:p14="http://schemas.microsoft.com/office/powerpoint/2010/main" val="1605583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0F8240-DAA9-E38F-9750-D98AE93C9041}"/>
              </a:ext>
            </a:extLst>
          </p:cNvPr>
          <p:cNvPicPr>
            <a:picLocks noChangeAspect="1"/>
          </p:cNvPicPr>
          <p:nvPr/>
        </p:nvPicPr>
        <p:blipFill>
          <a:blip r:embed="rId3"/>
          <a:stretch>
            <a:fillRect/>
          </a:stretch>
        </p:blipFill>
        <p:spPr>
          <a:xfrm>
            <a:off x="7655131" y="23891"/>
            <a:ext cx="4536869" cy="6834110"/>
          </a:xfrm>
          <a:prstGeom prst="rect">
            <a:avLst/>
          </a:prstGeom>
        </p:spPr>
      </p:pic>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a:t>
            </a:r>
            <a:r>
              <a:rPr lang="en-AU" dirty="0" err="1"/>
              <a:t>ConnectionsInformation</a:t>
            </a:r>
            <a:r>
              <a:rPr lang="en-AU" dirty="0"/>
              <a:t> Session 2025/2026</a:t>
            </a:r>
          </a:p>
        </p:txBody>
      </p:sp>
      <p:sp>
        <p:nvSpPr>
          <p:cNvPr id="7" name="Text Placeholder 2">
            <a:extLst>
              <a:ext uri="{FF2B5EF4-FFF2-40B4-BE49-F238E27FC236}">
                <a16:creationId xmlns:a16="http://schemas.microsoft.com/office/drawing/2014/main" id="{4F09BC03-870A-4AB0-97F1-0466BF0A1910}"/>
              </a:ext>
            </a:extLst>
          </p:cNvPr>
          <p:cNvSpPr>
            <a:spLocks noGrp="1"/>
          </p:cNvSpPr>
          <p:nvPr>
            <p:ph idx="1"/>
          </p:nvPr>
        </p:nvSpPr>
        <p:spPr>
          <a:xfrm>
            <a:off x="354227" y="2153720"/>
            <a:ext cx="10958438" cy="3332680"/>
          </a:xfrm>
          <a:prstGeom prst="rect">
            <a:avLst/>
          </a:prstGeom>
        </p:spPr>
        <p:txBody>
          <a:bodyPr vert="horz" lIns="91440" tIns="45720" rIns="91440" bIns="45720" rtlCol="0">
            <a:normAutofit/>
          </a:bodyPr>
          <a:lstStyle>
            <a:lvl1pPr marL="0" indent="0">
              <a:buNone/>
              <a:defRPr sz="2400">
                <a:latin typeface="Poppins" panose="00000500000000000000" pitchFamily="2" charset="0"/>
                <a:cs typeface="Poppins" panose="00000500000000000000" pitchFamily="2" charset="0"/>
              </a:defRPr>
            </a:lvl1pPr>
            <a:lvl5pPr marL="1828800" indent="0">
              <a:buNone/>
              <a:defRPr>
                <a:latin typeface="Poppins" panose="00000500000000000000" pitchFamily="2" charset="0"/>
                <a:cs typeface="Poppins" panose="00000500000000000000" pitchFamily="2" charset="0"/>
              </a:defRPr>
            </a:lvl5pPr>
          </a:lstStyle>
          <a:p>
            <a:pPr marL="285750" indent="-285750">
              <a:buFont typeface="Arial" panose="020B0604020202020204" pitchFamily="34" charset="0"/>
              <a:buChar char="•"/>
            </a:pPr>
            <a:r>
              <a:rPr lang="en-US" sz="1800" dirty="0"/>
              <a:t>Start early</a:t>
            </a:r>
          </a:p>
          <a:p>
            <a:pPr marL="285750" indent="-285750">
              <a:buFont typeface="Arial" panose="020B0604020202020204" pitchFamily="34" charset="0"/>
              <a:buChar char="•"/>
            </a:pPr>
            <a:r>
              <a:rPr lang="en-US" sz="1800" dirty="0"/>
              <a:t>Read the guidelines</a:t>
            </a:r>
          </a:p>
          <a:p>
            <a:pPr marL="285750" indent="-285750">
              <a:buFont typeface="Arial" panose="020B0604020202020204" pitchFamily="34" charset="0"/>
              <a:buChar char="•"/>
            </a:pPr>
            <a:r>
              <a:rPr lang="en-US" sz="1800" dirty="0"/>
              <a:t>Address the criteria</a:t>
            </a:r>
          </a:p>
          <a:p>
            <a:pPr marL="285750" indent="-285750">
              <a:buFont typeface="Arial" panose="020B0604020202020204" pitchFamily="34" charset="0"/>
              <a:buChar char="•"/>
            </a:pPr>
            <a:r>
              <a:rPr lang="en-US" sz="1800" dirty="0"/>
              <a:t>Budget realistically</a:t>
            </a:r>
          </a:p>
          <a:p>
            <a:pPr marL="285750" indent="-285750">
              <a:buFont typeface="Arial" panose="020B0604020202020204" pitchFamily="34" charset="0"/>
              <a:buChar char="•"/>
            </a:pPr>
            <a:r>
              <a:rPr lang="en-US" sz="1800" dirty="0"/>
              <a:t>Remember: no travel costs </a:t>
            </a:r>
          </a:p>
          <a:p>
            <a:pPr marL="285750" indent="-285750">
              <a:buFont typeface="Arial" panose="020B0604020202020204" pitchFamily="34" charset="0"/>
              <a:buChar char="•"/>
            </a:pPr>
            <a:r>
              <a:rPr lang="en-US" sz="1800" dirty="0"/>
              <a:t>Confirm any other funding sources</a:t>
            </a:r>
          </a:p>
          <a:p>
            <a:pPr marL="285750" indent="-285750">
              <a:buFont typeface="Arial" panose="020B0604020202020204" pitchFamily="34" charset="0"/>
              <a:buChar char="•"/>
            </a:pPr>
            <a:r>
              <a:rPr lang="en-US" sz="1800" dirty="0"/>
              <a:t>Provide supporting documentation</a:t>
            </a:r>
          </a:p>
          <a:p>
            <a:pPr marL="285750" indent="-285750">
              <a:buFont typeface="Arial" panose="020B0604020202020204" pitchFamily="34" charset="0"/>
              <a:buChar char="•"/>
            </a:pPr>
            <a:r>
              <a:rPr lang="en-US" sz="1800" dirty="0"/>
              <a:t>Check your application is submitted</a:t>
            </a:r>
          </a:p>
        </p:txBody>
      </p:sp>
      <p:sp>
        <p:nvSpPr>
          <p:cNvPr id="8" name="Title 7">
            <a:extLst>
              <a:ext uri="{FF2B5EF4-FFF2-40B4-BE49-F238E27FC236}">
                <a16:creationId xmlns:a16="http://schemas.microsoft.com/office/drawing/2014/main" id="{3B0C635D-76C4-4BC8-A444-1427D8999B3B}"/>
              </a:ext>
            </a:extLst>
          </p:cNvPr>
          <p:cNvSpPr>
            <a:spLocks noGrp="1"/>
          </p:cNvSpPr>
          <p:nvPr>
            <p:ph type="title"/>
          </p:nvPr>
        </p:nvSpPr>
        <p:spPr>
          <a:xfrm>
            <a:off x="354227" y="1082286"/>
            <a:ext cx="8633254" cy="764295"/>
          </a:xfrm>
        </p:spPr>
        <p:txBody>
          <a:bodyPr/>
          <a:lstStyle/>
          <a:p>
            <a:r>
              <a:rPr lang="en-US" sz="6600"/>
              <a:t>tips</a:t>
            </a:r>
            <a:endParaRPr lang="en-AU" sz="6600"/>
          </a:p>
        </p:txBody>
      </p:sp>
      <p:sp>
        <p:nvSpPr>
          <p:cNvPr id="9" name="TextBox 8">
            <a:extLst>
              <a:ext uri="{FF2B5EF4-FFF2-40B4-BE49-F238E27FC236}">
                <a16:creationId xmlns:a16="http://schemas.microsoft.com/office/drawing/2014/main" id="{898AFBC0-4323-6A3D-9C9C-1706E1B37287}"/>
              </a:ext>
            </a:extLst>
          </p:cNvPr>
          <p:cNvSpPr txBox="1"/>
          <p:nvPr/>
        </p:nvSpPr>
        <p:spPr>
          <a:xfrm>
            <a:off x="7627609" y="6420226"/>
            <a:ext cx="4564392" cy="461665"/>
          </a:xfrm>
          <a:prstGeom prst="rect">
            <a:avLst/>
          </a:prstGeom>
          <a:noFill/>
        </p:spPr>
        <p:txBody>
          <a:bodyPr wrap="square" rtlCol="0">
            <a:spAutoFit/>
          </a:bodyPr>
          <a:lstStyle/>
          <a:p>
            <a:pPr algn="r"/>
            <a:r>
              <a:rPr lang="en-AU" sz="1200" dirty="0" err="1">
                <a:latin typeface="Poppins" panose="00000500000000000000" pitchFamily="2" charset="0"/>
                <a:cs typeface="Poppins" panose="00000500000000000000" pitchFamily="2" charset="0"/>
              </a:rPr>
              <a:t>YuNiOn</a:t>
            </a:r>
            <a:r>
              <a:rPr lang="en-AU" sz="1200" dirty="0">
                <a:latin typeface="Poppins" panose="00000500000000000000" pitchFamily="2" charset="0"/>
                <a:cs typeface="Poppins" panose="00000500000000000000" pitchFamily="2" charset="0"/>
              </a:rPr>
              <a:t> Taiko Drumming workshops,</a:t>
            </a:r>
          </a:p>
          <a:p>
            <a:pPr algn="r"/>
            <a:r>
              <a:rPr lang="en-AU" sz="1200" dirty="0">
                <a:latin typeface="Poppins" panose="00000500000000000000" pitchFamily="2" charset="0"/>
                <a:cs typeface="Poppins" panose="00000500000000000000" pitchFamily="2" charset="0"/>
              </a:rPr>
              <a:t>photo by Rhiannon Hopley</a:t>
            </a:r>
          </a:p>
        </p:txBody>
      </p:sp>
    </p:spTree>
    <p:extLst>
      <p:ext uri="{BB962C8B-B14F-4D97-AF65-F5344CB8AC3E}">
        <p14:creationId xmlns:p14="http://schemas.microsoft.com/office/powerpoint/2010/main" val="3531598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Connections</a:t>
            </a:r>
          </a:p>
          <a:p>
            <a:r>
              <a:rPr lang="en-AU" dirty="0"/>
              <a:t>Information Session 2025/2026</a:t>
            </a:r>
          </a:p>
        </p:txBody>
      </p:sp>
      <p:sp>
        <p:nvSpPr>
          <p:cNvPr id="7" name="Content Placeholder 2">
            <a:extLst>
              <a:ext uri="{FF2B5EF4-FFF2-40B4-BE49-F238E27FC236}">
                <a16:creationId xmlns:a16="http://schemas.microsoft.com/office/drawing/2014/main" id="{C2CE723C-1594-DE0B-B766-9FCC71D47D96}"/>
              </a:ext>
            </a:extLst>
          </p:cNvPr>
          <p:cNvSpPr>
            <a:spLocks noGrp="1"/>
          </p:cNvSpPr>
          <p:nvPr>
            <p:ph idx="1"/>
          </p:nvPr>
        </p:nvSpPr>
        <p:spPr>
          <a:xfrm>
            <a:off x="345989" y="1430210"/>
            <a:ext cx="10783330" cy="4218031"/>
          </a:xfrm>
        </p:spPr>
        <p:txBody>
          <a:bodyPr>
            <a:normAutofit/>
          </a:bodyPr>
          <a:lstStyle/>
          <a:p>
            <a:r>
              <a:rPr lang="en-US" sz="6600" dirty="0"/>
              <a:t>apply now!</a:t>
            </a:r>
            <a:endParaRPr lang="en-AU" sz="6600" dirty="0"/>
          </a:p>
        </p:txBody>
      </p:sp>
      <p:sp>
        <p:nvSpPr>
          <p:cNvPr id="2" name="Content Placeholder 2">
            <a:extLst>
              <a:ext uri="{FF2B5EF4-FFF2-40B4-BE49-F238E27FC236}">
                <a16:creationId xmlns:a16="http://schemas.microsoft.com/office/drawing/2014/main" id="{19ED1FFC-82DF-5E7C-3912-CF99D5B95339}"/>
              </a:ext>
            </a:extLst>
          </p:cNvPr>
          <p:cNvSpPr txBox="1">
            <a:spLocks/>
          </p:cNvSpPr>
          <p:nvPr/>
        </p:nvSpPr>
        <p:spPr>
          <a:xfrm>
            <a:off x="345988" y="3041150"/>
            <a:ext cx="6369137" cy="17701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Start an application now – </a:t>
            </a:r>
          </a:p>
          <a:p>
            <a:pPr marL="0" indent="0">
              <a:buNone/>
            </a:pPr>
            <a:r>
              <a:rPr lang="en-US" sz="1800" dirty="0"/>
              <a:t>you can go back and edit /save as you go</a:t>
            </a:r>
            <a:br>
              <a:rPr lang="en-US" sz="1800" dirty="0"/>
            </a:br>
            <a:r>
              <a:rPr lang="en-AU" sz="1400" u="sng" dirty="0">
                <a:solidFill>
                  <a:srgbClr val="0563C1"/>
                </a:solidFill>
                <a:effectLst/>
                <a:latin typeface="Poppins" panose="00000500000000000000" pitchFamily="2" charset="0"/>
                <a:ea typeface="Calibri" panose="020F0502020204030204" pitchFamily="34" charset="0"/>
                <a:cs typeface="Times New Roman" panose="02020603050405020304" pitchFamily="18" charset="0"/>
                <a:hlinkClick r:id="rId3"/>
              </a:rPr>
              <a:t>https://innerwest.smartygrants.com.au/CulturalConnections20252026</a:t>
            </a:r>
            <a:br>
              <a:rPr lang="en-US" sz="1800" dirty="0"/>
            </a:br>
            <a:endParaRPr lang="en-US" sz="1800" dirty="0"/>
          </a:p>
          <a:p>
            <a:pPr marL="0" indent="0">
              <a:buNone/>
            </a:pPr>
            <a:r>
              <a:rPr lang="en-US" sz="1800" b="1" dirty="0"/>
              <a:t>Don’t forget to submit – 4 August at 3pm </a:t>
            </a:r>
            <a:br>
              <a:rPr lang="en-US" sz="1800" b="1" dirty="0">
                <a:highlight>
                  <a:srgbClr val="FFFF00"/>
                </a:highlight>
              </a:rPr>
            </a:br>
            <a:endParaRPr lang="en-AU" dirty="0"/>
          </a:p>
        </p:txBody>
      </p:sp>
      <p:pic>
        <p:nvPicPr>
          <p:cNvPr id="13" name="Picture 12">
            <a:extLst>
              <a:ext uri="{FF2B5EF4-FFF2-40B4-BE49-F238E27FC236}">
                <a16:creationId xmlns:a16="http://schemas.microsoft.com/office/drawing/2014/main" id="{AEE9265E-6658-C3E4-481F-D6384A544AF8}"/>
              </a:ext>
            </a:extLst>
          </p:cNvPr>
          <p:cNvPicPr>
            <a:picLocks noChangeAspect="1"/>
          </p:cNvPicPr>
          <p:nvPr/>
        </p:nvPicPr>
        <p:blipFill>
          <a:blip r:embed="rId4"/>
          <a:stretch>
            <a:fillRect/>
          </a:stretch>
        </p:blipFill>
        <p:spPr>
          <a:xfrm>
            <a:off x="7132821" y="1"/>
            <a:ext cx="5059180" cy="6858000"/>
          </a:xfrm>
          <a:prstGeom prst="rect">
            <a:avLst/>
          </a:prstGeom>
        </p:spPr>
      </p:pic>
      <p:sp>
        <p:nvSpPr>
          <p:cNvPr id="14" name="TextBox 13">
            <a:extLst>
              <a:ext uri="{FF2B5EF4-FFF2-40B4-BE49-F238E27FC236}">
                <a16:creationId xmlns:a16="http://schemas.microsoft.com/office/drawing/2014/main" id="{DF17144B-FF31-CECE-7CA1-333DDD2C25C8}"/>
              </a:ext>
            </a:extLst>
          </p:cNvPr>
          <p:cNvSpPr txBox="1"/>
          <p:nvPr/>
        </p:nvSpPr>
        <p:spPr>
          <a:xfrm>
            <a:off x="7481454" y="6587145"/>
            <a:ext cx="4746172" cy="276999"/>
          </a:xfrm>
          <a:prstGeom prst="rect">
            <a:avLst/>
          </a:prstGeom>
          <a:noFill/>
        </p:spPr>
        <p:txBody>
          <a:bodyPr wrap="square" rtlCol="0">
            <a:spAutoFit/>
          </a:bodyPr>
          <a:lstStyle/>
          <a:p>
            <a:pPr algn="r"/>
            <a:r>
              <a:rPr lang="en-AU" sz="1200" b="0" i="0" dirty="0" err="1">
                <a:effectLst/>
                <a:latin typeface="Poppins" panose="00000500000000000000" pitchFamily="2" charset="0"/>
                <a:cs typeface="Poppins" panose="00000500000000000000" pitchFamily="2" charset="0"/>
              </a:rPr>
              <a:t>Suara</a:t>
            </a:r>
            <a:r>
              <a:rPr lang="en-AU" sz="1200" b="0" i="0" dirty="0">
                <a:effectLst/>
                <a:latin typeface="Poppins" panose="00000500000000000000" pitchFamily="2" charset="0"/>
                <a:cs typeface="Poppins" panose="00000500000000000000" pitchFamily="2" charset="0"/>
              </a:rPr>
              <a:t> X </a:t>
            </a:r>
            <a:r>
              <a:rPr lang="en-AU" sz="1200" b="0" i="0" dirty="0" err="1">
                <a:effectLst/>
                <a:latin typeface="Poppins" panose="00000500000000000000" pitchFamily="2" charset="0"/>
                <a:cs typeface="Poppins" panose="00000500000000000000" pitchFamily="2" charset="0"/>
              </a:rPr>
              <a:t>Langen</a:t>
            </a:r>
            <a:r>
              <a:rPr lang="en-AU" sz="1200" b="0" i="0" dirty="0">
                <a:effectLst/>
                <a:latin typeface="Poppins" panose="00000500000000000000" pitchFamily="2" charset="0"/>
                <a:cs typeface="Poppins" panose="00000500000000000000" pitchFamily="2" charset="0"/>
              </a:rPr>
              <a:t> Suka, </a:t>
            </a:r>
            <a:r>
              <a:rPr lang="en-AU" sz="1200" b="0" i="0" dirty="0" err="1">
                <a:effectLst/>
                <a:latin typeface="Poppins" panose="00000500000000000000" pitchFamily="2" charset="0"/>
                <a:cs typeface="Poppins" panose="00000500000000000000" pitchFamily="2" charset="0"/>
              </a:rPr>
              <a:t>Suara</a:t>
            </a:r>
            <a:r>
              <a:rPr lang="en-AU" sz="1200" b="0" i="0" dirty="0">
                <a:effectLst/>
                <a:latin typeface="Poppins" panose="00000500000000000000" pitchFamily="2" charset="0"/>
                <a:cs typeface="Poppins" panose="00000500000000000000" pitchFamily="2" charset="0"/>
              </a:rPr>
              <a:t> Dance, photo by Shane Rozario</a:t>
            </a:r>
            <a:endParaRPr lang="en-AU"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0513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Connections</a:t>
            </a:r>
          </a:p>
          <a:p>
            <a:r>
              <a:rPr lang="en-AU" dirty="0"/>
              <a:t>Information Session 2025/2026</a:t>
            </a:r>
          </a:p>
        </p:txBody>
      </p:sp>
      <p:sp>
        <p:nvSpPr>
          <p:cNvPr id="7" name="Content Placeholder 2">
            <a:extLst>
              <a:ext uri="{FF2B5EF4-FFF2-40B4-BE49-F238E27FC236}">
                <a16:creationId xmlns:a16="http://schemas.microsoft.com/office/drawing/2014/main" id="{C2CE723C-1594-DE0B-B766-9FCC71D47D96}"/>
              </a:ext>
            </a:extLst>
          </p:cNvPr>
          <p:cNvSpPr>
            <a:spLocks noGrp="1"/>
          </p:cNvSpPr>
          <p:nvPr>
            <p:ph idx="1"/>
          </p:nvPr>
        </p:nvSpPr>
        <p:spPr>
          <a:xfrm>
            <a:off x="345989" y="1430210"/>
            <a:ext cx="10783330" cy="4218031"/>
          </a:xfrm>
        </p:spPr>
        <p:txBody>
          <a:bodyPr vert="horz" lIns="91440" tIns="45720" rIns="91440" bIns="45720" rtlCol="0" anchor="t">
            <a:normAutofit/>
          </a:bodyPr>
          <a:lstStyle/>
          <a:p>
            <a:r>
              <a:rPr lang="en-US" sz="6600" dirty="0"/>
              <a:t>questions?</a:t>
            </a:r>
          </a:p>
          <a:p>
            <a:r>
              <a:rPr lang="en-US" sz="1800" dirty="0">
                <a:latin typeface="Poppins"/>
                <a:cs typeface="Poppins"/>
              </a:rPr>
              <a:t>If you have questions you can reach out to Raffaela:</a:t>
            </a:r>
          </a:p>
          <a:p>
            <a:r>
              <a:rPr lang="fr-FR" sz="1800" b="1" dirty="0">
                <a:latin typeface="Poppins"/>
                <a:cs typeface="Poppins"/>
              </a:rPr>
              <a:t>Enquiries: 02 9335 2293 (Mon-Thu)</a:t>
            </a:r>
          </a:p>
          <a:p>
            <a:r>
              <a:rPr lang="en-US" sz="1800" dirty="0">
                <a:hlinkClick r:id="rId3"/>
              </a:rPr>
              <a:t>Raffaela.Cavadini@innerwest.nsw.gov.au</a:t>
            </a:r>
            <a:r>
              <a:rPr lang="en-US" sz="1800" dirty="0"/>
              <a:t> </a:t>
            </a:r>
          </a:p>
          <a:p>
            <a:endParaRPr lang="en-US" sz="1800" dirty="0"/>
          </a:p>
          <a:p>
            <a:r>
              <a:rPr lang="en-US" sz="1800" b="1" dirty="0">
                <a:latin typeface="Poppins"/>
                <a:cs typeface="Poppins"/>
              </a:rPr>
              <a:t>Technical form problems:</a:t>
            </a:r>
          </a:p>
          <a:p>
            <a:r>
              <a:rPr lang="en-US" sz="1800" dirty="0" err="1">
                <a:latin typeface="Poppins"/>
                <a:cs typeface="Poppins"/>
              </a:rPr>
              <a:t>Smartygrants</a:t>
            </a:r>
            <a:r>
              <a:rPr lang="en-US" sz="1800" dirty="0">
                <a:latin typeface="Poppins"/>
                <a:cs typeface="Poppins"/>
              </a:rPr>
              <a:t> </a:t>
            </a:r>
            <a:r>
              <a:rPr lang="en-US" sz="1800" u="sng" dirty="0">
                <a:latin typeface="Poppins"/>
                <a:cs typeface="Poppins"/>
              </a:rPr>
              <a:t>03</a:t>
            </a:r>
            <a:r>
              <a:rPr lang="en-US" sz="1800" dirty="0">
                <a:latin typeface="Poppins"/>
                <a:cs typeface="Poppins"/>
              </a:rPr>
              <a:t> 9320 6888 </a:t>
            </a:r>
          </a:p>
          <a:p>
            <a:r>
              <a:rPr lang="en-US" sz="1800" dirty="0">
                <a:latin typeface="Poppins"/>
                <a:cs typeface="Poppins"/>
              </a:rPr>
              <a:t>or email: </a:t>
            </a:r>
            <a:r>
              <a:rPr lang="en-US" sz="1800" dirty="0">
                <a:latin typeface="Poppins"/>
                <a:cs typeface="Poppins"/>
                <a:hlinkClick r:id="rId4"/>
              </a:rPr>
              <a:t>service@smartygrants.com.au</a:t>
            </a:r>
            <a:r>
              <a:rPr lang="en-US" sz="1800" dirty="0">
                <a:latin typeface="Poppins"/>
                <a:cs typeface="Poppins"/>
              </a:rPr>
              <a:t> </a:t>
            </a:r>
            <a:endParaRPr lang="en-AU" sz="1800" dirty="0">
              <a:latin typeface="Poppins"/>
              <a:cs typeface="Poppins"/>
            </a:endParaRPr>
          </a:p>
        </p:txBody>
      </p:sp>
      <p:pic>
        <p:nvPicPr>
          <p:cNvPr id="3" name="Picture 2">
            <a:extLst>
              <a:ext uri="{FF2B5EF4-FFF2-40B4-BE49-F238E27FC236}">
                <a16:creationId xmlns:a16="http://schemas.microsoft.com/office/drawing/2014/main" id="{06AE640A-B6B3-DD38-53A5-7EA75530D987}"/>
              </a:ext>
            </a:extLst>
          </p:cNvPr>
          <p:cNvPicPr>
            <a:picLocks noChangeAspect="1"/>
          </p:cNvPicPr>
          <p:nvPr/>
        </p:nvPicPr>
        <p:blipFill>
          <a:blip r:embed="rId5"/>
          <a:stretch>
            <a:fillRect/>
          </a:stretch>
        </p:blipFill>
        <p:spPr>
          <a:xfrm>
            <a:off x="7660105" y="0"/>
            <a:ext cx="4531895" cy="6858000"/>
          </a:xfrm>
          <a:prstGeom prst="rect">
            <a:avLst/>
          </a:prstGeom>
        </p:spPr>
      </p:pic>
      <p:sp>
        <p:nvSpPr>
          <p:cNvPr id="4" name="TextBox 3">
            <a:extLst>
              <a:ext uri="{FF2B5EF4-FFF2-40B4-BE49-F238E27FC236}">
                <a16:creationId xmlns:a16="http://schemas.microsoft.com/office/drawing/2014/main" id="{016761FA-0AE0-B101-3C72-8A54C1E3FA93}"/>
              </a:ext>
            </a:extLst>
          </p:cNvPr>
          <p:cNvSpPr txBox="1"/>
          <p:nvPr/>
        </p:nvSpPr>
        <p:spPr>
          <a:xfrm>
            <a:off x="8846212" y="6396335"/>
            <a:ext cx="3345788" cy="461665"/>
          </a:xfrm>
          <a:prstGeom prst="rect">
            <a:avLst/>
          </a:prstGeom>
          <a:noFill/>
        </p:spPr>
        <p:txBody>
          <a:bodyPr wrap="none" rtlCol="0">
            <a:spAutoFit/>
          </a:bodyPr>
          <a:lstStyle/>
          <a:p>
            <a:pPr algn="r"/>
            <a:r>
              <a:rPr lang="en-AU" sz="1200" dirty="0">
                <a:latin typeface="Poppins" panose="00000500000000000000" pitchFamily="2" charset="0"/>
                <a:cs typeface="Poppins" panose="00000500000000000000" pitchFamily="2" charset="0"/>
              </a:rPr>
              <a:t>Worship </a:t>
            </a:r>
            <a:r>
              <a:rPr lang="en-AU" sz="1200" dirty="0" err="1">
                <a:latin typeface="Poppins" panose="00000500000000000000" pitchFamily="2" charset="0"/>
                <a:cs typeface="Poppins" panose="00000500000000000000" pitchFamily="2" charset="0"/>
              </a:rPr>
              <a:t>B’Day</a:t>
            </a:r>
            <a:r>
              <a:rPr lang="en-AU" sz="1200" dirty="0">
                <a:latin typeface="Poppins" panose="00000500000000000000" pitchFamily="2" charset="0"/>
                <a:cs typeface="Poppins" panose="00000500000000000000" pitchFamily="2" charset="0"/>
              </a:rPr>
              <a:t>, Worship Queer Collective, </a:t>
            </a:r>
          </a:p>
          <a:p>
            <a:pPr algn="r"/>
            <a:r>
              <a:rPr lang="en-AU" sz="1200" dirty="0">
                <a:latin typeface="Poppins" panose="00000500000000000000" pitchFamily="2" charset="0"/>
                <a:cs typeface="Poppins" panose="00000500000000000000" pitchFamily="2" charset="0"/>
              </a:rPr>
              <a:t>photo by Rhiannon Hopley</a:t>
            </a:r>
          </a:p>
        </p:txBody>
      </p:sp>
    </p:spTree>
    <p:extLst>
      <p:ext uri="{BB962C8B-B14F-4D97-AF65-F5344CB8AC3E}">
        <p14:creationId xmlns:p14="http://schemas.microsoft.com/office/powerpoint/2010/main" val="112924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US" dirty="0">
                <a:latin typeface="Poppins"/>
                <a:cs typeface="Poppins"/>
              </a:rPr>
              <a:t>Cultural Connections</a:t>
            </a:r>
            <a:endParaRPr lang="en-AU" dirty="0">
              <a:latin typeface="Poppins"/>
              <a:cs typeface="Poppins"/>
            </a:endParaRPr>
          </a:p>
          <a:p>
            <a:r>
              <a:rPr lang="en-US" dirty="0">
                <a:latin typeface="Poppins"/>
                <a:cs typeface="Poppins"/>
              </a:rPr>
              <a:t>Information Session 2025/2026</a:t>
            </a:r>
            <a:endParaRPr lang="en-AU" dirty="0">
              <a:latin typeface="Poppins"/>
              <a:cs typeface="Poppins"/>
            </a:endParaRPr>
          </a:p>
        </p:txBody>
      </p:sp>
      <p:sp>
        <p:nvSpPr>
          <p:cNvPr id="7" name="Title 7">
            <a:extLst>
              <a:ext uri="{FF2B5EF4-FFF2-40B4-BE49-F238E27FC236}">
                <a16:creationId xmlns:a16="http://schemas.microsoft.com/office/drawing/2014/main" id="{65EB801F-1134-FB64-5B81-311EA0B93918}"/>
              </a:ext>
            </a:extLst>
          </p:cNvPr>
          <p:cNvSpPr txBox="1">
            <a:spLocks/>
          </p:cNvSpPr>
          <p:nvPr/>
        </p:nvSpPr>
        <p:spPr>
          <a:xfrm>
            <a:off x="237866" y="1837931"/>
            <a:ext cx="10155071" cy="318213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kern="1200">
                <a:solidFill>
                  <a:schemeClr val="tx1"/>
                </a:solidFill>
                <a:latin typeface="Poppins Medium" panose="00000600000000000000" pitchFamily="2" charset="0"/>
                <a:ea typeface="+mj-ea"/>
                <a:cs typeface="Poppins Medium" panose="00000600000000000000" pitchFamily="2" charset="0"/>
              </a:defRPr>
            </a:lvl1pPr>
          </a:lstStyle>
          <a:p>
            <a:r>
              <a:rPr lang="en-US" sz="6600" dirty="0">
                <a:latin typeface="Poppins Medium"/>
                <a:cs typeface="Poppins Medium"/>
              </a:rPr>
              <a:t>Cultural Connections 2024/5</a:t>
            </a:r>
            <a:endParaRPr lang="en-AU" sz="6600" dirty="0">
              <a:latin typeface="Poppins Medium"/>
              <a:cs typeface="Poppins Medium"/>
            </a:endParaRPr>
          </a:p>
        </p:txBody>
      </p:sp>
      <p:sp>
        <p:nvSpPr>
          <p:cNvPr id="12" name="TextBox 11">
            <a:extLst>
              <a:ext uri="{FF2B5EF4-FFF2-40B4-BE49-F238E27FC236}">
                <a16:creationId xmlns:a16="http://schemas.microsoft.com/office/drawing/2014/main" id="{F3D5C963-9A37-6C1A-AB8C-D3C6842E9613}"/>
              </a:ext>
            </a:extLst>
          </p:cNvPr>
          <p:cNvSpPr txBox="1"/>
          <p:nvPr/>
        </p:nvSpPr>
        <p:spPr>
          <a:xfrm>
            <a:off x="7180692" y="6575130"/>
            <a:ext cx="5011308" cy="276999"/>
          </a:xfrm>
          <a:prstGeom prst="rect">
            <a:avLst/>
          </a:prstGeom>
          <a:noFill/>
        </p:spPr>
        <p:txBody>
          <a:bodyPr wrap="none" rtlCol="0">
            <a:spAutoFit/>
          </a:bodyPr>
          <a:lstStyle/>
          <a:p>
            <a:pPr algn="r"/>
            <a:r>
              <a:rPr lang="en-AU" sz="1200" dirty="0">
                <a:latin typeface="Poppins" panose="00000500000000000000" pitchFamily="2" charset="0"/>
                <a:cs typeface="Poppins" panose="00000500000000000000" pitchFamily="2" charset="0"/>
              </a:rPr>
              <a:t>Scissor Reel – Cultural Connections – draft clip by Sam Phibbs</a:t>
            </a:r>
          </a:p>
        </p:txBody>
      </p:sp>
      <p:pic>
        <p:nvPicPr>
          <p:cNvPr id="4" name="Picture 3">
            <a:extLst>
              <a:ext uri="{FF2B5EF4-FFF2-40B4-BE49-F238E27FC236}">
                <a16:creationId xmlns:a16="http://schemas.microsoft.com/office/drawing/2014/main" id="{273FEC10-BC15-F051-D07F-40FCFFF625B6}"/>
              </a:ext>
            </a:extLst>
          </p:cNvPr>
          <p:cNvPicPr>
            <a:picLocks noChangeAspect="1"/>
          </p:cNvPicPr>
          <p:nvPr/>
        </p:nvPicPr>
        <p:blipFill>
          <a:blip r:embed="rId3"/>
          <a:stretch>
            <a:fillRect/>
          </a:stretch>
        </p:blipFill>
        <p:spPr>
          <a:xfrm>
            <a:off x="4022123" y="2915780"/>
            <a:ext cx="4906537" cy="2881820"/>
          </a:xfrm>
          <a:prstGeom prst="rect">
            <a:avLst/>
          </a:prstGeom>
        </p:spPr>
      </p:pic>
    </p:spTree>
    <p:extLst>
      <p:ext uri="{BB962C8B-B14F-4D97-AF65-F5344CB8AC3E}">
        <p14:creationId xmlns:p14="http://schemas.microsoft.com/office/powerpoint/2010/main" val="382477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7" name="Content Placeholder 2">
            <a:extLst>
              <a:ext uri="{FF2B5EF4-FFF2-40B4-BE49-F238E27FC236}">
                <a16:creationId xmlns:a16="http://schemas.microsoft.com/office/drawing/2014/main" id="{C2CE723C-1594-DE0B-B766-9FCC71D47D96}"/>
              </a:ext>
            </a:extLst>
          </p:cNvPr>
          <p:cNvSpPr>
            <a:spLocks noGrp="1"/>
          </p:cNvSpPr>
          <p:nvPr>
            <p:ph idx="1"/>
          </p:nvPr>
        </p:nvSpPr>
        <p:spPr>
          <a:xfrm>
            <a:off x="394667" y="1019805"/>
            <a:ext cx="10783330" cy="1765572"/>
          </a:xfrm>
        </p:spPr>
        <p:txBody>
          <a:bodyPr vert="horz" lIns="91440" tIns="45720" rIns="91440" bIns="45720" rtlCol="0" anchor="t">
            <a:noAutofit/>
          </a:bodyPr>
          <a:lstStyle/>
          <a:p>
            <a:r>
              <a:rPr lang="en-US" sz="6600">
                <a:latin typeface="Poppins"/>
                <a:cs typeface="Poppins"/>
              </a:rPr>
              <a:t>enquiries &amp; support</a:t>
            </a:r>
          </a:p>
        </p:txBody>
      </p:sp>
      <p:sp>
        <p:nvSpPr>
          <p:cNvPr id="8" name="TextBox 7">
            <a:extLst>
              <a:ext uri="{FF2B5EF4-FFF2-40B4-BE49-F238E27FC236}">
                <a16:creationId xmlns:a16="http://schemas.microsoft.com/office/drawing/2014/main" id="{7E28A3CD-41C3-849F-F7DE-FFEFD0C1E3BC}"/>
              </a:ext>
            </a:extLst>
          </p:cNvPr>
          <p:cNvSpPr txBox="1"/>
          <p:nvPr/>
        </p:nvSpPr>
        <p:spPr>
          <a:xfrm>
            <a:off x="394667" y="2467630"/>
            <a:ext cx="10685974" cy="2308324"/>
          </a:xfrm>
          <a:prstGeom prst="rect">
            <a:avLst/>
          </a:prstGeom>
          <a:noFill/>
        </p:spPr>
        <p:txBody>
          <a:bodyPr wrap="square">
            <a:spAutoFit/>
          </a:bodyPr>
          <a:lstStyle/>
          <a:p>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Enquiries: 02 9335 2293 (Mon-Thu)</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If you need support, including access adjustments, please reach out.</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If you’re d/Deaf or find it hard to communicate by phone, contact </a:t>
            </a:r>
            <a:r>
              <a:rPr lang="en-US" sz="1600" dirty="0" err="1">
                <a:latin typeface="Poppins" panose="00000500000000000000" pitchFamily="2" charset="0"/>
                <a:cs typeface="Poppins" panose="00000500000000000000" pitchFamily="2" charset="0"/>
              </a:rPr>
              <a:t>AccessHub</a:t>
            </a:r>
            <a:r>
              <a:rPr lang="en-US" sz="1600" dirty="0">
                <a:latin typeface="Poppins" panose="00000500000000000000" pitchFamily="2" charset="0"/>
                <a:cs typeface="Poppins" panose="00000500000000000000" pitchFamily="2" charset="0"/>
              </a:rPr>
              <a:t> / National Relay Service </a:t>
            </a:r>
            <a:r>
              <a:rPr lang="en-US" sz="1600" dirty="0">
                <a:latin typeface="Poppins" panose="00000500000000000000" pitchFamily="2" charset="0"/>
                <a:cs typeface="Poppins" panose="00000500000000000000" pitchFamily="2" charset="0"/>
                <a:hlinkClick r:id="rId3"/>
              </a:rPr>
              <a:t>www.accesshub.gov.au</a:t>
            </a:r>
            <a:r>
              <a:rPr lang="en-US" sz="1600" dirty="0">
                <a:latin typeface="Poppins" panose="00000500000000000000" pitchFamily="2" charset="0"/>
                <a:cs typeface="Poppins" panose="00000500000000000000" pitchFamily="2" charset="0"/>
              </a:rPr>
              <a:t>  / 1300 555 727</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Free Interpreter:  131 450 (ask them to call Council 02 9392 5000)</a:t>
            </a:r>
            <a:endParaRPr lang="en-AU" sz="1600" dirty="0">
              <a:latin typeface="Poppins" panose="00000500000000000000" pitchFamily="2" charset="0"/>
              <a:cs typeface="Poppins" panose="00000500000000000000" pitchFamily="2" charset="0"/>
            </a:endParaRPr>
          </a:p>
        </p:txBody>
      </p:sp>
      <p:sp>
        <p:nvSpPr>
          <p:cNvPr id="2" name="Footer Placeholder 4">
            <a:extLst>
              <a:ext uri="{FF2B5EF4-FFF2-40B4-BE49-F238E27FC236}">
                <a16:creationId xmlns:a16="http://schemas.microsoft.com/office/drawing/2014/main" id="{7D05038E-4B2C-895D-B76D-40D36400ECE3}"/>
              </a:ext>
            </a:extLst>
          </p:cNvPr>
          <p:cNvSpPr>
            <a:spLocks noGrp="1"/>
          </p:cNvSpPr>
          <p:nvPr>
            <p:ph type="ftr" sz="quarter" idx="3"/>
          </p:nvPr>
        </p:nvSpPr>
        <p:spPr>
          <a:xfrm>
            <a:off x="2408538" y="317414"/>
            <a:ext cx="4114800" cy="365125"/>
          </a:xfrm>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US" dirty="0">
                <a:latin typeface="Poppins"/>
                <a:cs typeface="Poppins"/>
              </a:rPr>
              <a:t>Cultural Connections</a:t>
            </a:r>
            <a:endParaRPr lang="en-AU" dirty="0">
              <a:latin typeface="Poppins"/>
              <a:cs typeface="Poppins"/>
            </a:endParaRPr>
          </a:p>
          <a:p>
            <a:r>
              <a:rPr lang="en-US" dirty="0">
                <a:latin typeface="Poppins"/>
                <a:cs typeface="Poppins"/>
              </a:rPr>
              <a:t>Information Session 2025/2026</a:t>
            </a:r>
            <a:endParaRPr lang="en-AU" dirty="0">
              <a:latin typeface="Poppins"/>
              <a:cs typeface="Poppins"/>
            </a:endParaRPr>
          </a:p>
        </p:txBody>
      </p:sp>
    </p:spTree>
    <p:extLst>
      <p:ext uri="{BB962C8B-B14F-4D97-AF65-F5344CB8AC3E}">
        <p14:creationId xmlns:p14="http://schemas.microsoft.com/office/powerpoint/2010/main" val="27173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A84CFE-6829-965B-C056-2CC984EE5322}"/>
              </a:ext>
            </a:extLst>
          </p:cNvPr>
          <p:cNvPicPr>
            <a:picLocks noChangeAspect="1"/>
          </p:cNvPicPr>
          <p:nvPr/>
        </p:nvPicPr>
        <p:blipFill>
          <a:blip r:embed="rId3"/>
          <a:stretch>
            <a:fillRect/>
          </a:stretch>
        </p:blipFill>
        <p:spPr>
          <a:xfrm>
            <a:off x="7620001" y="0"/>
            <a:ext cx="4571999" cy="6858000"/>
          </a:xfrm>
          <a:prstGeom prst="rect">
            <a:avLst/>
          </a:prstGeom>
        </p:spPr>
      </p:pic>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Connections </a:t>
            </a:r>
          </a:p>
          <a:p>
            <a:r>
              <a:rPr lang="en-AU" dirty="0"/>
              <a:t>Information Session 2025/2026</a:t>
            </a:r>
          </a:p>
        </p:txBody>
      </p:sp>
      <p:sp>
        <p:nvSpPr>
          <p:cNvPr id="3" name="Title 2">
            <a:extLst>
              <a:ext uri="{FF2B5EF4-FFF2-40B4-BE49-F238E27FC236}">
                <a16:creationId xmlns:a16="http://schemas.microsoft.com/office/drawing/2014/main" id="{2B22E0B5-33DC-4A63-834A-90F4AFA597E1}"/>
              </a:ext>
            </a:extLst>
          </p:cNvPr>
          <p:cNvSpPr>
            <a:spLocks noGrp="1"/>
          </p:cNvSpPr>
          <p:nvPr>
            <p:ph type="title"/>
          </p:nvPr>
        </p:nvSpPr>
        <p:spPr>
          <a:xfrm>
            <a:off x="354227" y="1709174"/>
            <a:ext cx="7236102" cy="1054442"/>
          </a:xfrm>
        </p:spPr>
        <p:txBody>
          <a:bodyPr/>
          <a:lstStyle/>
          <a:p>
            <a:r>
              <a:rPr lang="en-US" sz="6600">
                <a:latin typeface="Poppins Medium"/>
                <a:cs typeface="Poppins Medium"/>
              </a:rPr>
              <a:t> objectives </a:t>
            </a:r>
            <a:endParaRPr lang="en-AU" sz="6600">
              <a:latin typeface="Poppins Medium"/>
              <a:cs typeface="Poppins Medium"/>
            </a:endParaRPr>
          </a:p>
        </p:txBody>
      </p:sp>
      <p:sp>
        <p:nvSpPr>
          <p:cNvPr id="9" name="Content Placeholder 8">
            <a:extLst>
              <a:ext uri="{FF2B5EF4-FFF2-40B4-BE49-F238E27FC236}">
                <a16:creationId xmlns:a16="http://schemas.microsoft.com/office/drawing/2014/main" id="{27165E19-3541-4249-B929-9ABC76918E6E}"/>
              </a:ext>
            </a:extLst>
          </p:cNvPr>
          <p:cNvSpPr>
            <a:spLocks noGrp="1"/>
          </p:cNvSpPr>
          <p:nvPr>
            <p:ph idx="1"/>
          </p:nvPr>
        </p:nvSpPr>
        <p:spPr>
          <a:xfrm>
            <a:off x="354227" y="2763616"/>
            <a:ext cx="7299932" cy="3639167"/>
          </a:xfrm>
        </p:spPr>
        <p:txBody>
          <a:bodyPr>
            <a:normAutofit/>
          </a:bodyPr>
          <a:lstStyle/>
          <a:p>
            <a:pPr marL="342900" indent="-342900">
              <a:lnSpc>
                <a:spcPct val="115000"/>
              </a:lnSpc>
              <a:buFont typeface="Symbol" panose="05050102010706020507" pitchFamily="18" charset="2"/>
              <a:buChar char=""/>
            </a:pPr>
            <a:r>
              <a:rPr lang="en-US" sz="1800" kern="100" dirty="0">
                <a:ea typeface="Aptos" panose="020B0004020202020204" pitchFamily="34" charset="0"/>
              </a:rPr>
              <a:t>diverse representation in the arts</a:t>
            </a:r>
          </a:p>
          <a:p>
            <a:pPr marL="342900" indent="-342900">
              <a:lnSpc>
                <a:spcPct val="115000"/>
              </a:lnSpc>
              <a:buFont typeface="Symbol" panose="05050102010706020507" pitchFamily="18" charset="2"/>
              <a:buChar char=""/>
            </a:pPr>
            <a:r>
              <a:rPr lang="en-US" sz="1800" kern="100" dirty="0">
                <a:ea typeface="Aptos" panose="020B0004020202020204" pitchFamily="34" charset="0"/>
              </a:rPr>
              <a:t>cross cultural understanding</a:t>
            </a:r>
          </a:p>
          <a:p>
            <a:pPr marL="342900" indent="-342900">
              <a:lnSpc>
                <a:spcPct val="115000"/>
              </a:lnSpc>
              <a:buFont typeface="Symbol" panose="05050102010706020507" pitchFamily="18" charset="2"/>
              <a:buChar char=""/>
            </a:pPr>
            <a:r>
              <a:rPr lang="en-US" sz="1800" kern="100" dirty="0">
                <a:ea typeface="Aptos" panose="020B0004020202020204" pitchFamily="34" charset="0"/>
              </a:rPr>
              <a:t>arts participation for children and young people with a cultural perspective</a:t>
            </a:r>
          </a:p>
          <a:p>
            <a:pPr marL="342900" indent="-342900">
              <a:lnSpc>
                <a:spcPct val="115000"/>
              </a:lnSpc>
              <a:buFont typeface="Symbol" panose="05050102010706020507" pitchFamily="18" charset="2"/>
              <a:buChar char=""/>
            </a:pPr>
            <a:r>
              <a:rPr lang="en-US" sz="1800" kern="100" dirty="0">
                <a:ea typeface="Aptos" panose="020B0004020202020204" pitchFamily="34" charset="0"/>
              </a:rPr>
              <a:t>recognition of cultural diversity as an asset and contributor to innovative arts practice</a:t>
            </a:r>
          </a:p>
          <a:p>
            <a:pPr marL="342900" indent="-342900">
              <a:lnSpc>
                <a:spcPct val="115000"/>
              </a:lnSpc>
              <a:buFont typeface="Symbol" panose="05050102010706020507" pitchFamily="18" charset="2"/>
              <a:buChar char=""/>
            </a:pPr>
            <a:r>
              <a:rPr lang="en-US" sz="1800" kern="100" dirty="0">
                <a:ea typeface="Aptos" panose="020B0004020202020204" pitchFamily="34" charset="0"/>
              </a:rPr>
              <a:t>sharing stories about our local area and who we are</a:t>
            </a:r>
          </a:p>
          <a:p>
            <a:pPr marL="342900" indent="-342900">
              <a:lnSpc>
                <a:spcPct val="115000"/>
              </a:lnSpc>
              <a:buFont typeface="Symbol" panose="05050102010706020507" pitchFamily="18" charset="2"/>
              <a:buChar char=""/>
            </a:pPr>
            <a:endParaRPr lang="en-US" sz="1800" kern="100" dirty="0">
              <a:effectLst/>
              <a:ea typeface="Aptos" panose="020B0004020202020204" pitchFamily="34" charset="0"/>
            </a:endParaRPr>
          </a:p>
        </p:txBody>
      </p:sp>
      <p:sp>
        <p:nvSpPr>
          <p:cNvPr id="7" name="TextBox 6">
            <a:extLst>
              <a:ext uri="{FF2B5EF4-FFF2-40B4-BE49-F238E27FC236}">
                <a16:creationId xmlns:a16="http://schemas.microsoft.com/office/drawing/2014/main" id="{105F70B9-D0EB-B248-1599-7AC30902D349}"/>
              </a:ext>
            </a:extLst>
          </p:cNvPr>
          <p:cNvSpPr txBox="1"/>
          <p:nvPr/>
        </p:nvSpPr>
        <p:spPr>
          <a:xfrm>
            <a:off x="7481454" y="6587145"/>
            <a:ext cx="4746172" cy="276999"/>
          </a:xfrm>
          <a:prstGeom prst="rect">
            <a:avLst/>
          </a:prstGeom>
          <a:noFill/>
        </p:spPr>
        <p:txBody>
          <a:bodyPr wrap="square" rtlCol="0">
            <a:spAutoFit/>
          </a:bodyPr>
          <a:lstStyle/>
          <a:p>
            <a:pPr algn="r"/>
            <a:r>
              <a:rPr lang="en-AU" sz="1200" b="0" i="0" dirty="0" err="1">
                <a:effectLst/>
                <a:latin typeface="Poppins" panose="00000500000000000000" pitchFamily="2" charset="0"/>
                <a:cs typeface="Poppins" panose="00000500000000000000" pitchFamily="2" charset="0"/>
              </a:rPr>
              <a:t>Suara</a:t>
            </a:r>
            <a:r>
              <a:rPr lang="en-AU" sz="1200" b="0" i="0" dirty="0">
                <a:effectLst/>
                <a:latin typeface="Poppins" panose="00000500000000000000" pitchFamily="2" charset="0"/>
                <a:cs typeface="Poppins" panose="00000500000000000000" pitchFamily="2" charset="0"/>
              </a:rPr>
              <a:t> X </a:t>
            </a:r>
            <a:r>
              <a:rPr lang="en-AU" sz="1200" b="0" i="0" dirty="0" err="1">
                <a:effectLst/>
                <a:latin typeface="Poppins" panose="00000500000000000000" pitchFamily="2" charset="0"/>
                <a:cs typeface="Poppins" panose="00000500000000000000" pitchFamily="2" charset="0"/>
              </a:rPr>
              <a:t>Langen</a:t>
            </a:r>
            <a:r>
              <a:rPr lang="en-AU" sz="1200" b="0" i="0" dirty="0">
                <a:effectLst/>
                <a:latin typeface="Poppins" panose="00000500000000000000" pitchFamily="2" charset="0"/>
                <a:cs typeface="Poppins" panose="00000500000000000000" pitchFamily="2" charset="0"/>
              </a:rPr>
              <a:t> Suka, </a:t>
            </a:r>
            <a:r>
              <a:rPr lang="en-AU" sz="1200" b="0" i="0" dirty="0" err="1">
                <a:effectLst/>
                <a:latin typeface="Poppins" panose="00000500000000000000" pitchFamily="2" charset="0"/>
                <a:cs typeface="Poppins" panose="00000500000000000000" pitchFamily="2" charset="0"/>
              </a:rPr>
              <a:t>Suara</a:t>
            </a:r>
            <a:r>
              <a:rPr lang="en-AU" sz="1200" b="0" i="0" dirty="0">
                <a:effectLst/>
                <a:latin typeface="Poppins" panose="00000500000000000000" pitchFamily="2" charset="0"/>
                <a:cs typeface="Poppins" panose="00000500000000000000" pitchFamily="2" charset="0"/>
              </a:rPr>
              <a:t> Dance, photo by Shane Rozario</a:t>
            </a:r>
            <a:endParaRPr lang="en-AU"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2272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latin typeface="Poppins"/>
                <a:cs typeface="Poppins"/>
              </a:rPr>
              <a:t>Cultural Connections</a:t>
            </a:r>
            <a:endParaRPr lang="en-US" dirty="0">
              <a:latin typeface="Poppins"/>
              <a:cs typeface="Poppins"/>
            </a:endParaRPr>
          </a:p>
          <a:p>
            <a:r>
              <a:rPr lang="en-AU" dirty="0">
                <a:latin typeface="Poppins"/>
                <a:cs typeface="Poppins"/>
              </a:rPr>
              <a:t>Information Session 2025/2026</a:t>
            </a:r>
          </a:p>
        </p:txBody>
      </p:sp>
      <p:sp>
        <p:nvSpPr>
          <p:cNvPr id="3" name="Title 2">
            <a:extLst>
              <a:ext uri="{FF2B5EF4-FFF2-40B4-BE49-F238E27FC236}">
                <a16:creationId xmlns:a16="http://schemas.microsoft.com/office/drawing/2014/main" id="{321FC2DF-0769-42E5-B44C-E3A470D24D5A}"/>
              </a:ext>
            </a:extLst>
          </p:cNvPr>
          <p:cNvSpPr>
            <a:spLocks noGrp="1"/>
          </p:cNvSpPr>
          <p:nvPr>
            <p:ph type="title"/>
          </p:nvPr>
        </p:nvSpPr>
        <p:spPr>
          <a:xfrm>
            <a:off x="237867" y="2610083"/>
            <a:ext cx="5732482" cy="1054442"/>
          </a:xfrm>
        </p:spPr>
        <p:txBody>
          <a:bodyPr/>
          <a:lstStyle/>
          <a:p>
            <a:r>
              <a:rPr lang="en-US" sz="6600" dirty="0">
                <a:latin typeface="Poppins Medium"/>
                <a:cs typeface="Poppins Medium"/>
              </a:rPr>
              <a:t>applications</a:t>
            </a:r>
            <a:endParaRPr lang="en-AU" sz="6600" dirty="0"/>
          </a:p>
        </p:txBody>
      </p:sp>
      <p:sp>
        <p:nvSpPr>
          <p:cNvPr id="9" name="Content Placeholder 8">
            <a:extLst>
              <a:ext uri="{FF2B5EF4-FFF2-40B4-BE49-F238E27FC236}">
                <a16:creationId xmlns:a16="http://schemas.microsoft.com/office/drawing/2014/main" id="{2261F7D0-5C91-480C-AB34-E0CAE7428E41}"/>
              </a:ext>
            </a:extLst>
          </p:cNvPr>
          <p:cNvSpPr>
            <a:spLocks noGrp="1"/>
          </p:cNvSpPr>
          <p:nvPr>
            <p:ph idx="1"/>
          </p:nvPr>
        </p:nvSpPr>
        <p:spPr>
          <a:xfrm>
            <a:off x="354227" y="3843207"/>
            <a:ext cx="5017873" cy="1821217"/>
          </a:xfrm>
        </p:spPr>
        <p:txBody>
          <a:bodyPr vert="horz" lIns="91440" tIns="45720" rIns="91440" bIns="45720" rtlCol="0" anchor="t">
            <a:normAutofit/>
          </a:bodyPr>
          <a:lstStyle/>
          <a:p>
            <a:pPr marL="285750" indent="-285750">
              <a:buFont typeface="Arial" panose="020B0604020202020204" pitchFamily="34" charset="0"/>
              <a:buChar char="•"/>
            </a:pPr>
            <a:r>
              <a:rPr lang="en-US" sz="1800" dirty="0">
                <a:latin typeface="Poppins"/>
                <a:cs typeface="Poppins"/>
              </a:rPr>
              <a:t>up to $8,000</a:t>
            </a:r>
          </a:p>
          <a:p>
            <a:pPr marL="285750" indent="-285750">
              <a:buFont typeface="Arial" panose="020B0604020202020204" pitchFamily="34" charset="0"/>
              <a:buChar char="•"/>
            </a:pPr>
            <a:r>
              <a:rPr lang="en-US" sz="1800" dirty="0">
                <a:latin typeface="Poppins"/>
                <a:cs typeface="Poppins"/>
              </a:rPr>
              <a:t>40K overall</a:t>
            </a:r>
          </a:p>
          <a:p>
            <a:pPr marL="285750" indent="-285750">
              <a:buFont typeface="Arial" panose="020B0604020202020204" pitchFamily="34" charset="0"/>
              <a:buChar char="•"/>
            </a:pPr>
            <a:r>
              <a:rPr lang="en-US" sz="1800" dirty="0">
                <a:latin typeface="Poppins"/>
                <a:cs typeface="Poppins"/>
              </a:rPr>
              <a:t>Assessed by peers</a:t>
            </a:r>
          </a:p>
          <a:p>
            <a:endParaRPr lang="en-AU" sz="1800" dirty="0">
              <a:latin typeface="Poppins"/>
              <a:cs typeface="Poppins"/>
            </a:endParaRPr>
          </a:p>
        </p:txBody>
      </p:sp>
      <p:pic>
        <p:nvPicPr>
          <p:cNvPr id="7" name="Picture 6">
            <a:extLst>
              <a:ext uri="{FF2B5EF4-FFF2-40B4-BE49-F238E27FC236}">
                <a16:creationId xmlns:a16="http://schemas.microsoft.com/office/drawing/2014/main" id="{43D4D68F-9A0C-56DC-9945-8A306CFE4C6D}"/>
              </a:ext>
            </a:extLst>
          </p:cNvPr>
          <p:cNvPicPr>
            <a:picLocks noChangeAspect="1"/>
          </p:cNvPicPr>
          <p:nvPr/>
        </p:nvPicPr>
        <p:blipFill>
          <a:blip r:embed="rId3"/>
          <a:stretch>
            <a:fillRect/>
          </a:stretch>
        </p:blipFill>
        <p:spPr>
          <a:xfrm>
            <a:off x="7627609" y="0"/>
            <a:ext cx="4564391" cy="6858000"/>
          </a:xfrm>
          <a:prstGeom prst="rect">
            <a:avLst/>
          </a:prstGeom>
        </p:spPr>
      </p:pic>
      <p:sp>
        <p:nvSpPr>
          <p:cNvPr id="8" name="TextBox 7">
            <a:extLst>
              <a:ext uri="{FF2B5EF4-FFF2-40B4-BE49-F238E27FC236}">
                <a16:creationId xmlns:a16="http://schemas.microsoft.com/office/drawing/2014/main" id="{92FDDDEC-C472-740C-2E41-1C79249CD373}"/>
              </a:ext>
            </a:extLst>
          </p:cNvPr>
          <p:cNvSpPr txBox="1"/>
          <p:nvPr/>
        </p:nvSpPr>
        <p:spPr>
          <a:xfrm>
            <a:off x="7627609" y="6420226"/>
            <a:ext cx="4564392" cy="461665"/>
          </a:xfrm>
          <a:prstGeom prst="rect">
            <a:avLst/>
          </a:prstGeom>
          <a:noFill/>
        </p:spPr>
        <p:txBody>
          <a:bodyPr wrap="square" rtlCol="0">
            <a:spAutoFit/>
          </a:bodyPr>
          <a:lstStyle/>
          <a:p>
            <a:pPr algn="r"/>
            <a:r>
              <a:rPr lang="en-AU" sz="1200" dirty="0">
                <a:latin typeface="Poppins" panose="00000500000000000000" pitchFamily="2" charset="0"/>
                <a:cs typeface="Poppins" panose="00000500000000000000" pitchFamily="2" charset="0"/>
              </a:rPr>
              <a:t>Remembering our Roots, Nicole Barakat, photo by Rhiannon Hopley</a:t>
            </a:r>
          </a:p>
        </p:txBody>
      </p:sp>
    </p:spTree>
    <p:extLst>
      <p:ext uri="{BB962C8B-B14F-4D97-AF65-F5344CB8AC3E}">
        <p14:creationId xmlns:p14="http://schemas.microsoft.com/office/powerpoint/2010/main" val="61478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C33D80-25CF-110F-0427-CC3EBEBC09EF}"/>
              </a:ext>
            </a:extLst>
          </p:cNvPr>
          <p:cNvPicPr>
            <a:picLocks noChangeAspect="1"/>
          </p:cNvPicPr>
          <p:nvPr/>
        </p:nvPicPr>
        <p:blipFill>
          <a:blip r:embed="rId3"/>
          <a:stretch>
            <a:fillRect/>
          </a:stretch>
        </p:blipFill>
        <p:spPr>
          <a:xfrm>
            <a:off x="7600209" y="3908"/>
            <a:ext cx="4591792" cy="6876212"/>
          </a:xfrm>
          <a:prstGeom prst="rect">
            <a:avLst/>
          </a:prstGeom>
        </p:spPr>
      </p:pic>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Connections</a:t>
            </a:r>
          </a:p>
          <a:p>
            <a:r>
              <a:rPr lang="en-AU" dirty="0"/>
              <a:t>Information Session 2025/2026</a:t>
            </a:r>
          </a:p>
        </p:txBody>
      </p:sp>
      <p:sp>
        <p:nvSpPr>
          <p:cNvPr id="3" name="Title 2">
            <a:extLst>
              <a:ext uri="{FF2B5EF4-FFF2-40B4-BE49-F238E27FC236}">
                <a16:creationId xmlns:a16="http://schemas.microsoft.com/office/drawing/2014/main" id="{89CB9FBA-9096-4505-BC66-0AB1D3C92657}"/>
              </a:ext>
            </a:extLst>
          </p:cNvPr>
          <p:cNvSpPr>
            <a:spLocks noGrp="1"/>
          </p:cNvSpPr>
          <p:nvPr>
            <p:ph type="title"/>
          </p:nvPr>
        </p:nvSpPr>
        <p:spPr>
          <a:xfrm>
            <a:off x="384618" y="1013456"/>
            <a:ext cx="4047840" cy="1054442"/>
          </a:xfrm>
        </p:spPr>
        <p:txBody>
          <a:bodyPr/>
          <a:lstStyle/>
          <a:p>
            <a:r>
              <a:rPr lang="en-US" sz="6600" dirty="0">
                <a:latin typeface="Poppins Medium"/>
                <a:cs typeface="Poppins Medium"/>
              </a:rPr>
              <a:t>eligibility</a:t>
            </a:r>
            <a:endParaRPr lang="en-AU" sz="6600" dirty="0"/>
          </a:p>
        </p:txBody>
      </p:sp>
      <p:sp>
        <p:nvSpPr>
          <p:cNvPr id="9" name="Content Placeholder 8">
            <a:extLst>
              <a:ext uri="{FF2B5EF4-FFF2-40B4-BE49-F238E27FC236}">
                <a16:creationId xmlns:a16="http://schemas.microsoft.com/office/drawing/2014/main" id="{34FDD8D9-618C-4338-9C3D-B826CFC94E26}"/>
              </a:ext>
            </a:extLst>
          </p:cNvPr>
          <p:cNvSpPr>
            <a:spLocks noGrp="1"/>
          </p:cNvSpPr>
          <p:nvPr>
            <p:ph idx="1"/>
          </p:nvPr>
        </p:nvSpPr>
        <p:spPr>
          <a:xfrm>
            <a:off x="384618" y="2124205"/>
            <a:ext cx="7091602" cy="3423840"/>
          </a:xfrm>
        </p:spPr>
        <p:txBody>
          <a:bodyPr>
            <a:noAutofit/>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Reside in Inner West or project in IW</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Projects need a creative outcome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Australian residents aged 18+</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Unincorporated groups or non Aus residents can be </a:t>
            </a:r>
            <a:r>
              <a:rPr lang="en-US" sz="1400" dirty="0" err="1">
                <a:solidFill>
                  <a:srgbClr val="FFFFFF"/>
                </a:solidFill>
              </a:rPr>
              <a:t>auspiced</a:t>
            </a:r>
            <a:r>
              <a:rPr lang="en-US" sz="1400" dirty="0">
                <a:solidFill>
                  <a:srgbClr val="FFFFFF"/>
                </a:solidFill>
              </a:rPr>
              <a:t> by a NFP</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Legally registered, incorporated NFP orgs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WWCC</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Online via </a:t>
            </a:r>
            <a:r>
              <a:rPr lang="en-US" sz="1400" dirty="0" err="1">
                <a:solidFill>
                  <a:srgbClr val="FFFFFF"/>
                </a:solidFill>
              </a:rPr>
              <a:t>smartygrants</a:t>
            </a:r>
            <a:endParaRPr lang="en-US" sz="1400" dirty="0">
              <a:solidFill>
                <a:srgbClr val="FFFFFF"/>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1 application per person/ group</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If successful required to enter contract with Council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PLI 20mil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solidFill>
                  <a:srgbClr val="FFFFFF"/>
                </a:solidFill>
              </a:rPr>
              <a:t>Consideration of return applicants</a:t>
            </a:r>
            <a:endParaRPr lang="en-US" sz="1400" dirty="0"/>
          </a:p>
          <a:p>
            <a:pPr marL="285750" indent="-285750">
              <a:buFont typeface="Arial" panose="020B0604020202020204" pitchFamily="34" charset="0"/>
              <a:buChar char="•"/>
            </a:pPr>
            <a:endParaRPr lang="en-US" sz="1400" dirty="0"/>
          </a:p>
        </p:txBody>
      </p:sp>
      <p:sp>
        <p:nvSpPr>
          <p:cNvPr id="15" name="TextBox 14">
            <a:extLst>
              <a:ext uri="{FF2B5EF4-FFF2-40B4-BE49-F238E27FC236}">
                <a16:creationId xmlns:a16="http://schemas.microsoft.com/office/drawing/2014/main" id="{723361F9-48CB-3ABF-E9EF-DB038FFCDCB1}"/>
              </a:ext>
            </a:extLst>
          </p:cNvPr>
          <p:cNvSpPr txBox="1"/>
          <p:nvPr/>
        </p:nvSpPr>
        <p:spPr>
          <a:xfrm>
            <a:off x="8979262" y="6420226"/>
            <a:ext cx="3212738" cy="461665"/>
          </a:xfrm>
          <a:prstGeom prst="rect">
            <a:avLst/>
          </a:prstGeom>
          <a:noFill/>
        </p:spPr>
        <p:txBody>
          <a:bodyPr wrap="none" rtlCol="0">
            <a:spAutoFit/>
          </a:bodyPr>
          <a:lstStyle/>
          <a:p>
            <a:pPr algn="r"/>
            <a:r>
              <a:rPr lang="en-AU" sz="1200" dirty="0">
                <a:latin typeface="Poppins" panose="00000500000000000000" pitchFamily="2" charset="0"/>
                <a:cs typeface="Poppins" panose="00000500000000000000" pitchFamily="2" charset="0"/>
              </a:rPr>
              <a:t>Artist workshop with Dr Fan Dongwang, </a:t>
            </a:r>
          </a:p>
          <a:p>
            <a:pPr algn="r"/>
            <a:r>
              <a:rPr lang="en-AU" sz="1200" dirty="0">
                <a:latin typeface="Poppins" panose="00000500000000000000" pitchFamily="2" charset="0"/>
                <a:cs typeface="Poppins" panose="00000500000000000000" pitchFamily="2" charset="0"/>
              </a:rPr>
              <a:t>photo by Milk &amp; Honey Photography</a:t>
            </a:r>
          </a:p>
        </p:txBody>
      </p:sp>
    </p:spTree>
    <p:extLst>
      <p:ext uri="{BB962C8B-B14F-4D97-AF65-F5344CB8AC3E}">
        <p14:creationId xmlns:p14="http://schemas.microsoft.com/office/powerpoint/2010/main" val="373437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Connections</a:t>
            </a:r>
          </a:p>
          <a:p>
            <a:r>
              <a:rPr lang="en-AU" dirty="0"/>
              <a:t>Information Session 2025/2026</a:t>
            </a:r>
          </a:p>
        </p:txBody>
      </p:sp>
      <p:sp>
        <p:nvSpPr>
          <p:cNvPr id="3" name="Title 2">
            <a:extLst>
              <a:ext uri="{FF2B5EF4-FFF2-40B4-BE49-F238E27FC236}">
                <a16:creationId xmlns:a16="http://schemas.microsoft.com/office/drawing/2014/main" id="{0B46E6A4-5A1C-4815-9892-8148F1DCCA91}"/>
              </a:ext>
            </a:extLst>
          </p:cNvPr>
          <p:cNvSpPr>
            <a:spLocks noGrp="1"/>
          </p:cNvSpPr>
          <p:nvPr>
            <p:ph type="title"/>
          </p:nvPr>
        </p:nvSpPr>
        <p:spPr>
          <a:xfrm>
            <a:off x="354227" y="967399"/>
            <a:ext cx="8633254" cy="3483219"/>
          </a:xfrm>
        </p:spPr>
        <p:txBody>
          <a:bodyPr/>
          <a:lstStyle/>
          <a:p>
            <a:r>
              <a:rPr lang="en-US" sz="6600"/>
              <a:t>suburbs in the </a:t>
            </a:r>
            <a:br>
              <a:rPr lang="en-US" sz="6600"/>
            </a:br>
            <a:r>
              <a:rPr lang="en-US" sz="6600"/>
              <a:t>Inner West </a:t>
            </a:r>
            <a:br>
              <a:rPr lang="en-US" sz="6600"/>
            </a:br>
            <a:br>
              <a:rPr lang="en-US" sz="6600"/>
            </a:br>
            <a:endParaRPr lang="en-AU" sz="6600"/>
          </a:p>
        </p:txBody>
      </p:sp>
      <p:pic>
        <p:nvPicPr>
          <p:cNvPr id="4" name="Content Placeholder 3">
            <a:extLst>
              <a:ext uri="{FF2B5EF4-FFF2-40B4-BE49-F238E27FC236}">
                <a16:creationId xmlns:a16="http://schemas.microsoft.com/office/drawing/2014/main" id="{FE3A9F8D-8BDB-900D-31E5-375392F4CEF0}"/>
              </a:ext>
            </a:extLst>
          </p:cNvPr>
          <p:cNvPicPr>
            <a:picLocks noGrp="1" noChangeAspect="1"/>
          </p:cNvPicPr>
          <p:nvPr>
            <p:ph idx="1"/>
          </p:nvPr>
        </p:nvPicPr>
        <p:blipFill>
          <a:blip r:embed="rId3"/>
          <a:stretch>
            <a:fillRect/>
          </a:stretch>
        </p:blipFill>
        <p:spPr>
          <a:xfrm>
            <a:off x="8003934" y="1327094"/>
            <a:ext cx="4188066" cy="5530906"/>
          </a:xfrm>
        </p:spPr>
      </p:pic>
      <p:sp>
        <p:nvSpPr>
          <p:cNvPr id="7" name="Content Placeholder 8">
            <a:extLst>
              <a:ext uri="{FF2B5EF4-FFF2-40B4-BE49-F238E27FC236}">
                <a16:creationId xmlns:a16="http://schemas.microsoft.com/office/drawing/2014/main" id="{8402C794-2170-8A84-E806-A3E37F503DE8}"/>
              </a:ext>
            </a:extLst>
          </p:cNvPr>
          <p:cNvSpPr txBox="1">
            <a:spLocks/>
          </p:cNvSpPr>
          <p:nvPr/>
        </p:nvSpPr>
        <p:spPr>
          <a:xfrm>
            <a:off x="354227" y="3034113"/>
            <a:ext cx="7317023" cy="28564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1800" kern="100" dirty="0">
                <a:ea typeface="Aptos" panose="020B0004020202020204" pitchFamily="34" charset="0"/>
              </a:rPr>
              <a:t>Check location of your project here:</a:t>
            </a:r>
          </a:p>
          <a:p>
            <a:pPr>
              <a:lnSpc>
                <a:spcPct val="115000"/>
              </a:lnSpc>
            </a:pPr>
            <a:r>
              <a:rPr lang="en-US" sz="1800" kern="100" dirty="0">
                <a:ea typeface="Aptos" panose="020B0004020202020204" pitchFamily="34" charset="0"/>
                <a:hlinkClick r:id="rId4"/>
              </a:rPr>
              <a:t>https://www.olg.nsw.gov.au/public/find-my-council/</a:t>
            </a:r>
            <a:r>
              <a:rPr lang="en-US" sz="1800" kern="100" dirty="0">
                <a:ea typeface="Aptos" panose="020B0004020202020204" pitchFamily="34" charset="0"/>
              </a:rPr>
              <a:t> </a:t>
            </a:r>
          </a:p>
        </p:txBody>
      </p:sp>
    </p:spTree>
    <p:extLst>
      <p:ext uri="{BB962C8B-B14F-4D97-AF65-F5344CB8AC3E}">
        <p14:creationId xmlns:p14="http://schemas.microsoft.com/office/powerpoint/2010/main" val="383225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Connections</a:t>
            </a:r>
          </a:p>
          <a:p>
            <a:r>
              <a:rPr lang="en-AU" dirty="0"/>
              <a:t>Information Session 2025/2026</a:t>
            </a:r>
          </a:p>
        </p:txBody>
      </p:sp>
      <p:sp>
        <p:nvSpPr>
          <p:cNvPr id="7" name="Content Placeholder 2">
            <a:extLst>
              <a:ext uri="{FF2B5EF4-FFF2-40B4-BE49-F238E27FC236}">
                <a16:creationId xmlns:a16="http://schemas.microsoft.com/office/drawing/2014/main" id="{C2CE723C-1594-DE0B-B766-9FCC71D47D96}"/>
              </a:ext>
            </a:extLst>
          </p:cNvPr>
          <p:cNvSpPr>
            <a:spLocks noGrp="1"/>
          </p:cNvSpPr>
          <p:nvPr>
            <p:ph idx="1"/>
          </p:nvPr>
        </p:nvSpPr>
        <p:spPr>
          <a:xfrm>
            <a:off x="345989" y="1294726"/>
            <a:ext cx="10783330" cy="4353515"/>
          </a:xfrm>
        </p:spPr>
        <p:txBody>
          <a:bodyPr>
            <a:normAutofit/>
          </a:bodyPr>
          <a:lstStyle/>
          <a:p>
            <a:r>
              <a:rPr lang="en-US" sz="6600"/>
              <a:t>assessment criteria</a:t>
            </a:r>
          </a:p>
          <a:p>
            <a:endParaRPr lang="en-AU" sz="1600"/>
          </a:p>
        </p:txBody>
      </p:sp>
      <p:sp>
        <p:nvSpPr>
          <p:cNvPr id="3" name="TextBox 2">
            <a:extLst>
              <a:ext uri="{FF2B5EF4-FFF2-40B4-BE49-F238E27FC236}">
                <a16:creationId xmlns:a16="http://schemas.microsoft.com/office/drawing/2014/main" id="{1CAB21AA-7525-09F0-9197-52A9BEA17A85}"/>
              </a:ext>
            </a:extLst>
          </p:cNvPr>
          <p:cNvSpPr txBox="1"/>
          <p:nvPr/>
        </p:nvSpPr>
        <p:spPr>
          <a:xfrm>
            <a:off x="507775" y="2212662"/>
            <a:ext cx="10222264" cy="2307170"/>
          </a:xfrm>
          <a:prstGeom prst="rect">
            <a:avLst/>
          </a:prstGeom>
          <a:noFill/>
        </p:spPr>
        <p:txBody>
          <a:bodyPr wrap="square" lIns="91440" tIns="45720" rIns="91440" bIns="45720" anchor="t">
            <a:spAutoFit/>
          </a:bodyPr>
          <a:lstStyle/>
          <a:p>
            <a:pPr marL="342900" lvl="0" indent="-342900">
              <a:lnSpc>
                <a:spcPct val="115000"/>
              </a:lnSpc>
              <a:buFont typeface="+mj-lt"/>
              <a:buAutoNum type="arabicPeriod"/>
            </a:pPr>
            <a:r>
              <a:rPr lang="en-US" kern="100" dirty="0">
                <a:latin typeface="Poppins"/>
                <a:ea typeface="Aptos" panose="020B0004020202020204" pitchFamily="34" charset="0"/>
                <a:cs typeface="Poppins"/>
              </a:rPr>
              <a:t>Skills and experience to deliver the project (20%)</a:t>
            </a:r>
          </a:p>
          <a:p>
            <a:pPr marL="342900" lvl="0" indent="-342900">
              <a:lnSpc>
                <a:spcPct val="115000"/>
              </a:lnSpc>
              <a:buFont typeface="+mj-lt"/>
              <a:buAutoNum type="arabicPeriod"/>
            </a:pPr>
            <a:endParaRPr lang="en-AU" kern="100" dirty="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15000"/>
              </a:lnSpc>
              <a:buFont typeface="+mj-lt"/>
              <a:buAutoNum type="arabicPeriod"/>
            </a:pPr>
            <a:r>
              <a:rPr lang="en-US" kern="100" dirty="0">
                <a:latin typeface="Poppins"/>
                <a:ea typeface="Aptos" panose="020B0004020202020204" pitchFamily="34" charset="0"/>
                <a:cs typeface="Poppins"/>
              </a:rPr>
              <a:t>P</a:t>
            </a:r>
            <a:r>
              <a:rPr lang="en-US" kern="100" dirty="0">
                <a:effectLst/>
                <a:latin typeface="Poppins"/>
                <a:ea typeface="Aptos" panose="020B0004020202020204" pitchFamily="34" charset="0"/>
                <a:cs typeface="Poppins"/>
              </a:rPr>
              <a:t>roject meets two or more of the EOI aims (30%)</a:t>
            </a:r>
          </a:p>
          <a:p>
            <a:pPr marL="342900" lvl="0" indent="-342900">
              <a:lnSpc>
                <a:spcPct val="115000"/>
              </a:lnSpc>
              <a:buFont typeface="+mj-lt"/>
              <a:buAutoNum type="arabicPeriod"/>
            </a:pPr>
            <a:endParaRPr lang="en-US" kern="100" dirty="0">
              <a:effectLst/>
              <a:latin typeface="Poppins"/>
              <a:ea typeface="Aptos" panose="020B0004020202020204" pitchFamily="34" charset="0"/>
              <a:cs typeface="Poppins"/>
            </a:endParaRPr>
          </a:p>
          <a:p>
            <a:pPr marL="342900" lvl="0" indent="-342900">
              <a:lnSpc>
                <a:spcPct val="115000"/>
              </a:lnSpc>
              <a:buFont typeface="+mj-lt"/>
              <a:buAutoNum type="arabicPeriod"/>
            </a:pPr>
            <a:r>
              <a:rPr lang="en-US" kern="100" dirty="0">
                <a:latin typeface="Poppins"/>
                <a:ea typeface="Aptos" panose="020B0004020202020204" pitchFamily="34" charset="0"/>
                <a:cs typeface="Poppins"/>
              </a:rPr>
              <a:t>B</a:t>
            </a:r>
            <a:r>
              <a:rPr lang="en-US" kern="100" dirty="0">
                <a:effectLst/>
                <a:latin typeface="Poppins"/>
                <a:ea typeface="Aptos" panose="020B0004020202020204" pitchFamily="34" charset="0"/>
                <a:cs typeface="Poppins"/>
              </a:rPr>
              <a:t>enefits of the project to community (30%)</a:t>
            </a:r>
          </a:p>
          <a:p>
            <a:pPr marL="342900" lvl="0" indent="-342900">
              <a:lnSpc>
                <a:spcPct val="115000"/>
              </a:lnSpc>
              <a:buFont typeface="+mj-lt"/>
              <a:buAutoNum type="arabicPeriod"/>
            </a:pPr>
            <a:endParaRPr lang="en-US" kern="100" dirty="0">
              <a:effectLst/>
              <a:latin typeface="Poppins"/>
              <a:ea typeface="Aptos" panose="020B0004020202020204" pitchFamily="34" charset="0"/>
              <a:cs typeface="Poppins"/>
            </a:endParaRPr>
          </a:p>
          <a:p>
            <a:pPr marL="342900" lvl="0" indent="-342900">
              <a:lnSpc>
                <a:spcPct val="115000"/>
              </a:lnSpc>
              <a:buFont typeface="+mj-lt"/>
              <a:buAutoNum type="arabicPeriod"/>
            </a:pPr>
            <a:r>
              <a:rPr lang="en-US" kern="100" dirty="0">
                <a:effectLst/>
                <a:latin typeface="Poppins"/>
                <a:ea typeface="Aptos" panose="020B0004020202020204" pitchFamily="34" charset="0"/>
                <a:cs typeface="Poppins"/>
              </a:rPr>
              <a:t>How practical and achievable the project is within the proposed budget  (20%)</a:t>
            </a:r>
            <a:endParaRPr lang="en-AU" kern="100" dirty="0">
              <a:effectLst/>
              <a:latin typeface="Poppins"/>
              <a:ea typeface="Aptos" panose="020B0004020202020204" pitchFamily="34" charset="0"/>
              <a:cs typeface="Poppins"/>
            </a:endParaRPr>
          </a:p>
        </p:txBody>
      </p:sp>
    </p:spTree>
    <p:extLst>
      <p:ext uri="{BB962C8B-B14F-4D97-AF65-F5344CB8AC3E}">
        <p14:creationId xmlns:p14="http://schemas.microsoft.com/office/powerpoint/2010/main" val="208407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068384F-8C9E-45D6-985E-04DD3B8015FC}"/>
              </a:ext>
            </a:extLst>
          </p:cNvPr>
          <p:cNvSpPr>
            <a:spLocks noGrp="1"/>
          </p:cNvSpPr>
          <p:nvPr>
            <p:ph type="dt" sz="half" idx="2"/>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June 2025</a:t>
            </a:r>
          </a:p>
        </p:txBody>
      </p:sp>
      <p:sp>
        <p:nvSpPr>
          <p:cNvPr id="6" name="Footer Placeholder 4">
            <a:extLst>
              <a:ext uri="{FF2B5EF4-FFF2-40B4-BE49-F238E27FC236}">
                <a16:creationId xmlns:a16="http://schemas.microsoft.com/office/drawing/2014/main" id="{97D89DB7-A911-4BC5-9436-92B1653896E3}"/>
              </a:ext>
            </a:extLst>
          </p:cNvPr>
          <p:cNvSpPr>
            <a:spLocks noGrp="1"/>
          </p:cNvSpPr>
          <p:nvPr>
            <p:ph type="ftr" sz="quarter" idx="3"/>
          </p:nvPr>
        </p:nvSpPr>
        <p:spPr>
          <a:prstGeom prst="rect">
            <a:avLst/>
          </a:prstGeom>
        </p:spPr>
        <p:txBody>
          <a:bodyPr vert="horz" lIns="91440" tIns="45720" rIns="91440" bIns="45720" rtlCol="0" anchor="ctr"/>
          <a:lstStyle>
            <a:lvl1pPr algn="l">
              <a:defRPr sz="1200">
                <a:solidFill>
                  <a:schemeClr val="tx1"/>
                </a:solidFill>
                <a:latin typeface="Poppins" panose="00000500000000000000" pitchFamily="2" charset="0"/>
                <a:cs typeface="Poppins" panose="00000500000000000000" pitchFamily="2" charset="0"/>
              </a:defRPr>
            </a:lvl1pPr>
          </a:lstStyle>
          <a:p>
            <a:r>
              <a:rPr lang="en-AU" dirty="0"/>
              <a:t>Cultural Connections</a:t>
            </a:r>
          </a:p>
          <a:p>
            <a:r>
              <a:rPr lang="en-AU" dirty="0"/>
              <a:t>Information Session 2025/2026</a:t>
            </a:r>
          </a:p>
        </p:txBody>
      </p:sp>
      <p:sp>
        <p:nvSpPr>
          <p:cNvPr id="2" name="Content Placeholder 16">
            <a:extLst>
              <a:ext uri="{FF2B5EF4-FFF2-40B4-BE49-F238E27FC236}">
                <a16:creationId xmlns:a16="http://schemas.microsoft.com/office/drawing/2014/main" id="{E2CF40E9-CB3C-AD5D-2481-D6E5D99295FD}"/>
              </a:ext>
            </a:extLst>
          </p:cNvPr>
          <p:cNvSpPr>
            <a:spLocks noGrp="1"/>
          </p:cNvSpPr>
          <p:nvPr>
            <p:ph idx="1"/>
          </p:nvPr>
        </p:nvSpPr>
        <p:spPr>
          <a:xfrm>
            <a:off x="339467" y="1009785"/>
            <a:ext cx="5020962" cy="809779"/>
          </a:xfrm>
        </p:spPr>
        <p:txBody>
          <a:bodyPr>
            <a:normAutofit fontScale="92500" lnSpcReduction="20000"/>
          </a:bodyPr>
          <a:lstStyle/>
          <a:p>
            <a:r>
              <a:rPr lang="en-US" sz="6600"/>
              <a:t>timeline*</a:t>
            </a:r>
            <a:endParaRPr lang="en-AU" sz="6600"/>
          </a:p>
        </p:txBody>
      </p:sp>
      <p:graphicFrame>
        <p:nvGraphicFramePr>
          <p:cNvPr id="3" name="Table 2">
            <a:extLst>
              <a:ext uri="{FF2B5EF4-FFF2-40B4-BE49-F238E27FC236}">
                <a16:creationId xmlns:a16="http://schemas.microsoft.com/office/drawing/2014/main" id="{47BDA56B-5E6E-1A5B-DC0E-0674948FA0F6}"/>
              </a:ext>
            </a:extLst>
          </p:cNvPr>
          <p:cNvGraphicFramePr>
            <a:graphicFrameLocks noGrp="1"/>
          </p:cNvGraphicFramePr>
          <p:nvPr>
            <p:extLst>
              <p:ext uri="{D42A27DB-BD31-4B8C-83A1-F6EECF244321}">
                <p14:modId xmlns:p14="http://schemas.microsoft.com/office/powerpoint/2010/main" val="2084483009"/>
              </p:ext>
            </p:extLst>
          </p:nvPr>
        </p:nvGraphicFramePr>
        <p:xfrm>
          <a:off x="2042456" y="1655559"/>
          <a:ext cx="8961764" cy="3938204"/>
        </p:xfrm>
        <a:graphic>
          <a:graphicData uri="http://schemas.openxmlformats.org/drawingml/2006/table">
            <a:tbl>
              <a:tblPr firstRow="1" bandRow="1">
                <a:tableStyleId>{5C22544A-7EE6-4342-B048-85BDC9FD1C3A}</a:tableStyleId>
              </a:tblPr>
              <a:tblGrid>
                <a:gridCol w="3167612">
                  <a:extLst>
                    <a:ext uri="{9D8B030D-6E8A-4147-A177-3AD203B41FA5}">
                      <a16:colId xmlns:a16="http://schemas.microsoft.com/office/drawing/2014/main" val="2636444483"/>
                    </a:ext>
                  </a:extLst>
                </a:gridCol>
                <a:gridCol w="5794152">
                  <a:extLst>
                    <a:ext uri="{9D8B030D-6E8A-4147-A177-3AD203B41FA5}">
                      <a16:colId xmlns:a16="http://schemas.microsoft.com/office/drawing/2014/main" val="1408621680"/>
                    </a:ext>
                  </a:extLst>
                </a:gridCol>
              </a:tblGrid>
              <a:tr h="460421">
                <a:tc>
                  <a:txBody>
                    <a:bodyPr/>
                    <a:lstStyle/>
                    <a:p>
                      <a:r>
                        <a:rPr lang="en-US" sz="1400" dirty="0">
                          <a:latin typeface="Poppins" panose="00000500000000000000" pitchFamily="2" charset="0"/>
                          <a:cs typeface="Poppins" panose="00000500000000000000" pitchFamily="2" charset="0"/>
                        </a:rPr>
                        <a:t>Date</a:t>
                      </a:r>
                      <a:endParaRPr lang="en-AU" sz="1400" dirty="0">
                        <a:latin typeface="Poppins" panose="00000500000000000000" pitchFamily="2" charset="0"/>
                        <a:cs typeface="Poppins" panose="00000500000000000000" pitchFamily="2" charset="0"/>
                      </a:endParaRPr>
                    </a:p>
                  </a:txBody>
                  <a:tcPr>
                    <a:solidFill>
                      <a:schemeClr val="accent6">
                        <a:lumMod val="50000"/>
                      </a:schemeClr>
                    </a:solidFill>
                  </a:tcPr>
                </a:tc>
                <a:tc>
                  <a:txBody>
                    <a:bodyPr/>
                    <a:lstStyle/>
                    <a:p>
                      <a:r>
                        <a:rPr lang="en-US" sz="1400">
                          <a:latin typeface="Poppins" panose="00000500000000000000" pitchFamily="2" charset="0"/>
                          <a:cs typeface="Poppins" panose="00000500000000000000" pitchFamily="2" charset="0"/>
                        </a:rPr>
                        <a:t>Item</a:t>
                      </a:r>
                      <a:endParaRPr lang="en-AU" sz="1400">
                        <a:latin typeface="Poppins" panose="00000500000000000000" pitchFamily="2" charset="0"/>
                        <a:cs typeface="Poppins" panose="00000500000000000000" pitchFamily="2" charset="0"/>
                      </a:endParaRPr>
                    </a:p>
                  </a:txBody>
                  <a:tcPr>
                    <a:solidFill>
                      <a:schemeClr val="accent6">
                        <a:lumMod val="50000"/>
                      </a:schemeClr>
                    </a:solidFill>
                  </a:tcPr>
                </a:tc>
                <a:extLst>
                  <a:ext uri="{0D108BD9-81ED-4DB2-BD59-A6C34878D82A}">
                    <a16:rowId xmlns:a16="http://schemas.microsoft.com/office/drawing/2014/main" val="3859312854"/>
                  </a:ext>
                </a:extLst>
              </a:tr>
              <a:tr h="441751">
                <a:tc>
                  <a:txBody>
                    <a:bodyPr/>
                    <a:lstStyle/>
                    <a:p>
                      <a:r>
                        <a:rPr lang="en-US" sz="1400" dirty="0">
                          <a:solidFill>
                            <a:schemeClr val="tx1"/>
                          </a:solidFill>
                          <a:latin typeface="Poppins" panose="00000500000000000000" pitchFamily="2" charset="0"/>
                          <a:cs typeface="Poppins" panose="00000500000000000000" pitchFamily="2" charset="0"/>
                        </a:rPr>
                        <a:t>7 July 2025, 9am</a:t>
                      </a:r>
                      <a:endParaRPr lang="en-AU" sz="1400" dirty="0">
                        <a:solidFill>
                          <a:srgbClr val="FFFF00"/>
                        </a:solidFill>
                        <a:latin typeface="Poppins" panose="00000500000000000000" pitchFamily="2" charset="0"/>
                        <a:cs typeface="Poppins" panose="00000500000000000000" pitchFamily="2" charset="0"/>
                      </a:endParaRPr>
                    </a:p>
                  </a:txBody>
                  <a:tcPr>
                    <a:solidFill>
                      <a:srgbClr val="660033"/>
                    </a:solidFill>
                  </a:tcPr>
                </a:tc>
                <a:tc>
                  <a:txBody>
                    <a:bodyPr/>
                    <a:lstStyle/>
                    <a:p>
                      <a:r>
                        <a:rPr lang="en-US" sz="1400">
                          <a:solidFill>
                            <a:schemeClr val="tx1"/>
                          </a:solidFill>
                          <a:latin typeface="Poppins" panose="00000500000000000000" pitchFamily="2" charset="0"/>
                          <a:cs typeface="Poppins" panose="00000500000000000000" pitchFamily="2" charset="0"/>
                        </a:rPr>
                        <a:t>Grant round opens</a:t>
                      </a:r>
                      <a:endParaRPr lang="en-AU" sz="1400">
                        <a:solidFill>
                          <a:schemeClr val="tx1"/>
                        </a:solidFill>
                        <a:latin typeface="Poppins" panose="00000500000000000000" pitchFamily="2" charset="0"/>
                        <a:cs typeface="Poppins" panose="00000500000000000000" pitchFamily="2" charset="0"/>
                      </a:endParaRPr>
                    </a:p>
                  </a:txBody>
                  <a:tcPr>
                    <a:solidFill>
                      <a:srgbClr val="660033"/>
                    </a:solidFill>
                  </a:tcPr>
                </a:tc>
                <a:extLst>
                  <a:ext uri="{0D108BD9-81ED-4DB2-BD59-A6C34878D82A}">
                    <a16:rowId xmlns:a16="http://schemas.microsoft.com/office/drawing/2014/main" val="1790875412"/>
                  </a:ext>
                </a:extLst>
              </a:tr>
              <a:tr h="539665">
                <a:tc>
                  <a:txBody>
                    <a:bodyPr/>
                    <a:lstStyle/>
                    <a:p>
                      <a:r>
                        <a:rPr lang="en-US" sz="1400" dirty="0">
                          <a:solidFill>
                            <a:schemeClr val="tx1"/>
                          </a:solidFill>
                          <a:latin typeface="Poppins" panose="00000500000000000000" pitchFamily="2" charset="0"/>
                          <a:cs typeface="Poppins" panose="00000500000000000000" pitchFamily="2" charset="0"/>
                        </a:rPr>
                        <a:t>4 August 2025, 3pm</a:t>
                      </a:r>
                      <a:endParaRPr lang="en-AU" sz="1400" dirty="0">
                        <a:solidFill>
                          <a:schemeClr val="tx1"/>
                        </a:solidFill>
                        <a:latin typeface="Poppins" panose="00000500000000000000" pitchFamily="2" charset="0"/>
                        <a:cs typeface="Poppins" panose="00000500000000000000" pitchFamily="2" charset="0"/>
                      </a:endParaRPr>
                    </a:p>
                  </a:txBody>
                  <a:tcPr>
                    <a:solidFill>
                      <a:schemeClr val="accent6">
                        <a:lumMod val="50000"/>
                      </a:schemeClr>
                    </a:solidFill>
                  </a:tcPr>
                </a:tc>
                <a:tc>
                  <a:txBody>
                    <a:bodyPr/>
                    <a:lstStyle/>
                    <a:p>
                      <a:r>
                        <a:rPr lang="en-US" sz="1400">
                          <a:solidFill>
                            <a:schemeClr val="tx1"/>
                          </a:solidFill>
                          <a:latin typeface="Poppins" panose="00000500000000000000" pitchFamily="2" charset="0"/>
                          <a:cs typeface="Poppins" panose="00000500000000000000" pitchFamily="2" charset="0"/>
                        </a:rPr>
                        <a:t>Grant round closes</a:t>
                      </a:r>
                      <a:endParaRPr lang="en-AU" sz="1400">
                        <a:solidFill>
                          <a:schemeClr val="tx1"/>
                        </a:solidFill>
                        <a:latin typeface="Poppins" panose="00000500000000000000" pitchFamily="2" charset="0"/>
                        <a:cs typeface="Poppins" panose="00000500000000000000" pitchFamily="2" charset="0"/>
                      </a:endParaRPr>
                    </a:p>
                  </a:txBody>
                  <a:tcPr>
                    <a:solidFill>
                      <a:schemeClr val="accent6">
                        <a:lumMod val="50000"/>
                      </a:schemeClr>
                    </a:solidFill>
                  </a:tcPr>
                </a:tc>
                <a:extLst>
                  <a:ext uri="{0D108BD9-81ED-4DB2-BD59-A6C34878D82A}">
                    <a16:rowId xmlns:a16="http://schemas.microsoft.com/office/drawing/2014/main" val="314560353"/>
                  </a:ext>
                </a:extLst>
              </a:tr>
              <a:tr h="467214">
                <a:tc>
                  <a:txBody>
                    <a:bodyPr/>
                    <a:lstStyle/>
                    <a:p>
                      <a:r>
                        <a:rPr lang="en-US" sz="1400" dirty="0">
                          <a:solidFill>
                            <a:schemeClr val="tx1"/>
                          </a:solidFill>
                          <a:latin typeface="Poppins" panose="00000500000000000000" pitchFamily="2" charset="0"/>
                          <a:cs typeface="Poppins" panose="00000500000000000000" pitchFamily="2" charset="0"/>
                        </a:rPr>
                        <a:t>August 2025</a:t>
                      </a:r>
                      <a:endParaRPr lang="en-AU" sz="1400" dirty="0">
                        <a:solidFill>
                          <a:schemeClr val="tx1"/>
                        </a:solidFill>
                        <a:latin typeface="Poppins" panose="00000500000000000000" pitchFamily="2" charset="0"/>
                        <a:cs typeface="Poppins" panose="00000500000000000000" pitchFamily="2" charset="0"/>
                      </a:endParaRPr>
                    </a:p>
                  </a:txBody>
                  <a:tcPr>
                    <a:solidFill>
                      <a:srgbClr val="660033"/>
                    </a:solidFill>
                  </a:tcPr>
                </a:tc>
                <a:tc>
                  <a:txBody>
                    <a:bodyPr/>
                    <a:lstStyle/>
                    <a:p>
                      <a:r>
                        <a:rPr lang="en-US" sz="1400" dirty="0">
                          <a:solidFill>
                            <a:schemeClr val="tx1"/>
                          </a:solidFill>
                          <a:latin typeface="Poppins" panose="00000500000000000000" pitchFamily="2" charset="0"/>
                          <a:cs typeface="Poppins" panose="00000500000000000000" pitchFamily="2" charset="0"/>
                        </a:rPr>
                        <a:t>Eligibility/Assessment -&gt;  Recommendations made to Management</a:t>
                      </a:r>
                      <a:endParaRPr lang="en-AU" sz="1400" dirty="0">
                        <a:solidFill>
                          <a:schemeClr val="tx1"/>
                        </a:solidFill>
                        <a:latin typeface="Poppins" panose="00000500000000000000" pitchFamily="2" charset="0"/>
                        <a:cs typeface="Poppins" panose="00000500000000000000" pitchFamily="2" charset="0"/>
                      </a:endParaRPr>
                    </a:p>
                  </a:txBody>
                  <a:tcPr>
                    <a:solidFill>
                      <a:srgbClr val="660033"/>
                    </a:solidFill>
                  </a:tcPr>
                </a:tc>
                <a:extLst>
                  <a:ext uri="{0D108BD9-81ED-4DB2-BD59-A6C34878D82A}">
                    <a16:rowId xmlns:a16="http://schemas.microsoft.com/office/drawing/2014/main" val="2356331270"/>
                  </a:ext>
                </a:extLst>
              </a:tr>
              <a:tr h="509494">
                <a:tc>
                  <a:txBody>
                    <a:bodyPr/>
                    <a:lstStyle/>
                    <a:p>
                      <a:r>
                        <a:rPr lang="en-US" sz="1400" dirty="0">
                          <a:solidFill>
                            <a:schemeClr val="tx1"/>
                          </a:solidFill>
                          <a:latin typeface="Poppins" panose="00000500000000000000" pitchFamily="2" charset="0"/>
                          <a:cs typeface="Poppins" panose="00000500000000000000" pitchFamily="2" charset="0"/>
                        </a:rPr>
                        <a:t>August/ September 2025</a:t>
                      </a:r>
                      <a:endParaRPr lang="en-AU" sz="1400" dirty="0">
                        <a:solidFill>
                          <a:schemeClr val="tx1"/>
                        </a:solidFill>
                        <a:latin typeface="Poppins" panose="00000500000000000000" pitchFamily="2" charset="0"/>
                        <a:cs typeface="Poppins" panose="00000500000000000000" pitchFamily="2" charset="0"/>
                      </a:endParaRPr>
                    </a:p>
                  </a:txBody>
                  <a:tcPr>
                    <a:solidFill>
                      <a:schemeClr val="accent6">
                        <a:lumMod val="50000"/>
                      </a:schemeClr>
                    </a:solidFill>
                  </a:tcPr>
                </a:tc>
                <a:tc>
                  <a:txBody>
                    <a:bodyPr/>
                    <a:lstStyle/>
                    <a:p>
                      <a:r>
                        <a:rPr lang="en-US" sz="1400" dirty="0">
                          <a:solidFill>
                            <a:schemeClr val="tx1"/>
                          </a:solidFill>
                          <a:latin typeface="Poppins" panose="00000500000000000000" pitchFamily="2" charset="0"/>
                          <a:cs typeface="Poppins" panose="00000500000000000000" pitchFamily="2" charset="0"/>
                        </a:rPr>
                        <a:t>Applicants notified of outcome</a:t>
                      </a:r>
                    </a:p>
                    <a:p>
                      <a:r>
                        <a:rPr lang="en-US" sz="1400" dirty="0">
                          <a:solidFill>
                            <a:schemeClr val="tx1"/>
                          </a:solidFill>
                          <a:latin typeface="Poppins" panose="00000500000000000000" pitchFamily="2" charset="0"/>
                          <a:cs typeface="Poppins" panose="00000500000000000000" pitchFamily="2" charset="0"/>
                        </a:rPr>
                        <a:t>Agreements signed and returned with invoices</a:t>
                      </a:r>
                      <a:endParaRPr lang="en-AU" sz="1400" dirty="0">
                        <a:solidFill>
                          <a:schemeClr val="tx1"/>
                        </a:solidFill>
                        <a:latin typeface="Poppins" panose="00000500000000000000" pitchFamily="2" charset="0"/>
                        <a:cs typeface="Poppins" panose="00000500000000000000" pitchFamily="2" charset="0"/>
                      </a:endParaRPr>
                    </a:p>
                  </a:txBody>
                  <a:tcPr>
                    <a:solidFill>
                      <a:schemeClr val="accent6">
                        <a:lumMod val="50000"/>
                      </a:schemeClr>
                    </a:solidFill>
                  </a:tcPr>
                </a:tc>
                <a:extLst>
                  <a:ext uri="{0D108BD9-81ED-4DB2-BD59-A6C34878D82A}">
                    <a16:rowId xmlns:a16="http://schemas.microsoft.com/office/drawing/2014/main" val="1126894799"/>
                  </a:ext>
                </a:extLst>
              </a:tr>
              <a:tr h="509494">
                <a:tc>
                  <a:txBody>
                    <a:bodyPr/>
                    <a:lstStyle/>
                    <a:p>
                      <a:r>
                        <a:rPr lang="en-US" sz="1400" dirty="0">
                          <a:solidFill>
                            <a:schemeClr val="tx1"/>
                          </a:solidFill>
                          <a:latin typeface="Poppins" panose="00000500000000000000" pitchFamily="2" charset="0"/>
                          <a:cs typeface="Poppins" panose="00000500000000000000" pitchFamily="2" charset="0"/>
                        </a:rPr>
                        <a:t>October 2025 – June 2026</a:t>
                      </a:r>
                      <a:endParaRPr lang="en-AU" sz="1400" dirty="0">
                        <a:solidFill>
                          <a:schemeClr val="tx1"/>
                        </a:solidFill>
                        <a:latin typeface="Poppins" panose="00000500000000000000" pitchFamily="2" charset="0"/>
                        <a:cs typeface="Poppins" panose="00000500000000000000" pitchFamily="2" charset="0"/>
                      </a:endParaRPr>
                    </a:p>
                  </a:txBody>
                  <a:tcPr>
                    <a:solidFill>
                      <a:srgbClr val="660033"/>
                    </a:solidFill>
                  </a:tcPr>
                </a:tc>
                <a:tc>
                  <a:txBody>
                    <a:bodyPr/>
                    <a:lstStyle/>
                    <a:p>
                      <a:r>
                        <a:rPr lang="en-US" sz="1400" dirty="0">
                          <a:solidFill>
                            <a:schemeClr val="tx1"/>
                          </a:solidFill>
                          <a:latin typeface="Poppins" panose="00000500000000000000" pitchFamily="2" charset="0"/>
                          <a:cs typeface="Poppins" panose="00000500000000000000" pitchFamily="2" charset="0"/>
                        </a:rPr>
                        <a:t>Projects delivered</a:t>
                      </a:r>
                      <a:endParaRPr lang="en-AU" sz="1400" dirty="0">
                        <a:solidFill>
                          <a:schemeClr val="tx1"/>
                        </a:solidFill>
                        <a:latin typeface="Poppins" panose="00000500000000000000" pitchFamily="2" charset="0"/>
                        <a:cs typeface="Poppins" panose="00000500000000000000" pitchFamily="2" charset="0"/>
                      </a:endParaRPr>
                    </a:p>
                  </a:txBody>
                  <a:tcPr>
                    <a:solidFill>
                      <a:srgbClr val="660033"/>
                    </a:solidFill>
                  </a:tcPr>
                </a:tc>
                <a:extLst>
                  <a:ext uri="{0D108BD9-81ED-4DB2-BD59-A6C34878D82A}">
                    <a16:rowId xmlns:a16="http://schemas.microsoft.com/office/drawing/2014/main" val="3407514516"/>
                  </a:ext>
                </a:extLst>
              </a:tr>
              <a:tr h="413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Poppins" panose="00000500000000000000" pitchFamily="2" charset="0"/>
                          <a:cs typeface="Poppins" panose="00000500000000000000" pitchFamily="2" charset="0"/>
                        </a:rPr>
                        <a:t>June 2026</a:t>
                      </a:r>
                      <a:endParaRPr lang="en-AU" sz="1400" dirty="0">
                        <a:solidFill>
                          <a:schemeClr val="tx1"/>
                        </a:solidFill>
                        <a:latin typeface="Poppins" panose="00000500000000000000" pitchFamily="2" charset="0"/>
                        <a:cs typeface="Poppins" panose="00000500000000000000" pitchFamily="2" charset="0"/>
                      </a:endParaRPr>
                    </a:p>
                  </a:txBody>
                  <a:tcPr>
                    <a:solidFill>
                      <a:schemeClr val="accent6">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Poppins" panose="00000500000000000000" pitchFamily="2" charset="0"/>
                          <a:cs typeface="Poppins" panose="00000500000000000000" pitchFamily="2" charset="0"/>
                        </a:rPr>
                        <a:t>Projects acquitted</a:t>
                      </a:r>
                      <a:endParaRPr lang="en-AU" sz="1400" dirty="0">
                        <a:solidFill>
                          <a:schemeClr val="tx1"/>
                        </a:solidFill>
                        <a:latin typeface="Poppins" panose="00000500000000000000" pitchFamily="2" charset="0"/>
                        <a:cs typeface="Poppins" panose="00000500000000000000" pitchFamily="2" charset="0"/>
                      </a:endParaRPr>
                    </a:p>
                    <a:p>
                      <a:endParaRPr lang="en-AU" sz="1400" dirty="0">
                        <a:solidFill>
                          <a:schemeClr val="tx1"/>
                        </a:solidFill>
                        <a:latin typeface="Poppins" panose="00000500000000000000" pitchFamily="2" charset="0"/>
                        <a:cs typeface="Poppins" panose="00000500000000000000" pitchFamily="2" charset="0"/>
                      </a:endParaRPr>
                    </a:p>
                  </a:txBody>
                  <a:tcPr>
                    <a:solidFill>
                      <a:schemeClr val="accent6">
                        <a:lumMod val="50000"/>
                      </a:schemeClr>
                    </a:solidFill>
                  </a:tcPr>
                </a:tc>
                <a:extLst>
                  <a:ext uri="{0D108BD9-81ED-4DB2-BD59-A6C34878D82A}">
                    <a16:rowId xmlns:a16="http://schemas.microsoft.com/office/drawing/2014/main" val="167308149"/>
                  </a:ext>
                </a:extLst>
              </a:tr>
              <a:tr h="432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Poppins" panose="00000500000000000000" pitchFamily="2" charset="0"/>
                          <a:cs typeface="Poppins" panose="00000500000000000000" pitchFamily="2" charset="0"/>
                        </a:rPr>
                        <a:t>June 2026 onwards</a:t>
                      </a:r>
                      <a:endParaRPr lang="en-AU" sz="1400" dirty="0">
                        <a:solidFill>
                          <a:schemeClr val="tx1"/>
                        </a:solidFill>
                        <a:latin typeface="Poppins" panose="00000500000000000000" pitchFamily="2" charset="0"/>
                        <a:cs typeface="Poppins" panose="00000500000000000000" pitchFamily="2" charset="0"/>
                      </a:endParaRPr>
                    </a:p>
                  </a:txBody>
                  <a:tcPr>
                    <a:solidFill>
                      <a:srgbClr val="6600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Poppins" panose="00000500000000000000" pitchFamily="2" charset="0"/>
                          <a:cs typeface="Poppins" panose="00000500000000000000" pitchFamily="2" charset="0"/>
                        </a:rPr>
                        <a:t>Projects documented on council website</a:t>
                      </a:r>
                      <a:endParaRPr lang="en-AU" sz="1400" dirty="0">
                        <a:solidFill>
                          <a:schemeClr val="tx1"/>
                        </a:solidFill>
                        <a:latin typeface="Poppins" panose="00000500000000000000" pitchFamily="2" charset="0"/>
                        <a:cs typeface="Poppins" panose="00000500000000000000" pitchFamily="2" charset="0"/>
                      </a:endParaRPr>
                    </a:p>
                  </a:txBody>
                  <a:tcPr>
                    <a:solidFill>
                      <a:srgbClr val="660033"/>
                    </a:solidFill>
                  </a:tcPr>
                </a:tc>
                <a:extLst>
                  <a:ext uri="{0D108BD9-81ED-4DB2-BD59-A6C34878D82A}">
                    <a16:rowId xmlns:a16="http://schemas.microsoft.com/office/drawing/2014/main" val="51104461"/>
                  </a:ext>
                </a:extLst>
              </a:tr>
            </a:tbl>
          </a:graphicData>
        </a:graphic>
      </p:graphicFrame>
    </p:spTree>
    <p:extLst>
      <p:ext uri="{BB962C8B-B14F-4D97-AF65-F5344CB8AC3E}">
        <p14:creationId xmlns:p14="http://schemas.microsoft.com/office/powerpoint/2010/main" val="1591568795"/>
      </p:ext>
    </p:extLst>
  </p:cSld>
  <p:clrMapOvr>
    <a:masterClrMapping/>
  </p:clrMapOvr>
</p:sld>
</file>

<file path=ppt/theme/theme1.xml><?xml version="1.0" encoding="utf-8"?>
<a:theme xmlns:a="http://schemas.openxmlformats.org/drawingml/2006/main" name="Office Theme">
  <a:themeElements>
    <a:clrScheme name="BRAND">
      <a:dk1>
        <a:srgbClr val="000000"/>
      </a:dk1>
      <a:lt1>
        <a:srgbClr val="FFFFFF"/>
      </a:lt1>
      <a:dk2>
        <a:srgbClr val="000000"/>
      </a:dk2>
      <a:lt2>
        <a:srgbClr val="FFFFFF"/>
      </a:lt2>
      <a:accent1>
        <a:srgbClr val="D2B996"/>
      </a:accent1>
      <a:accent2>
        <a:srgbClr val="FF4149"/>
      </a:accent2>
      <a:accent3>
        <a:srgbClr val="FCA6BD"/>
      </a:accent3>
      <a:accent4>
        <a:srgbClr val="095D4C"/>
      </a:accent4>
      <a:accent5>
        <a:srgbClr val="1156F6"/>
      </a:accent5>
      <a:accent6>
        <a:srgbClr val="66C4AE"/>
      </a:accent6>
      <a:hlink>
        <a:srgbClr val="FF613D"/>
      </a:hlink>
      <a:folHlink>
        <a:srgbClr val="9832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uncil Document" ma:contentTypeID="0x0101002EA0ACC7199C6F48BBC1C50C26568B70005412A9B223C0964DAC436DFCCCA3E050" ma:contentTypeVersion="31" ma:contentTypeDescription="Create a new document." ma:contentTypeScope="" ma:versionID="4a37c637bdaa3086ad194498d659557e">
  <xsd:schema xmlns:xsd="http://www.w3.org/2001/XMLSchema" xmlns:xs="http://www.w3.org/2001/XMLSchema" xmlns:p="http://schemas.microsoft.com/office/2006/metadata/properties" xmlns:ns1="http://schemas.microsoft.com/sharepoint/v3" xmlns:ns2="e15b3f28-72fe-4d8e-9015-cd7639cc1d5c" xmlns:ns3="0220b13f-8f6b-41eb-b71d-54534e296081" xmlns:ns4="1196178e-741e-4475-9bcc-529e68535f85" targetNamespace="http://schemas.microsoft.com/office/2006/metadata/properties" ma:root="true" ma:fieldsID="d8522c0bb4ff3b4f50c12290cacb3c13" ns1:_="" ns2:_="" ns3:_="" ns4:_="">
    <xsd:import namespace="http://schemas.microsoft.com/sharepoint/v3"/>
    <xsd:import namespace="e15b3f28-72fe-4d8e-9015-cd7639cc1d5c"/>
    <xsd:import namespace="0220b13f-8f6b-41eb-b71d-54534e296081"/>
    <xsd:import namespace="1196178e-741e-4475-9bcc-529e68535f85"/>
    <xsd:element name="properties">
      <xsd:complexType>
        <xsd:sequence>
          <xsd:element name="documentManagement">
            <xsd:complexType>
              <xsd:all>
                <xsd:element ref="ns2:j34109dad6d74e65aeb70f26fb08b4f8" minOccurs="0"/>
                <xsd:element ref="ns3:TaxCatchAll" minOccurs="0"/>
                <xsd:element ref="ns3:TaxCatchAllLabel" minOccurs="0"/>
                <xsd:element ref="ns2:l1c0f6ab8ef2402fbec6471c41ba8676" minOccurs="0"/>
                <xsd:element ref="ns2:a4aea6358e984ac9b861ac1b28a77451" minOccurs="0"/>
                <xsd:element ref="ns2:ja41ec0d84ad44129a5319a9e852e644" minOccurs="0"/>
                <xsd:element ref="ns2:Sensitivity_x0020_Label"/>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3:SharedWithUsers" minOccurs="0"/>
                <xsd:element ref="ns3:SharedWithDetails" minOccurs="0"/>
                <xsd:element ref="ns4:lcf76f155ced4ddcb4097134ff3c332f" minOccurs="0"/>
                <xsd:element ref="ns4:MediaServiceObjectDetectorVersions" minOccurs="0"/>
                <xsd:element ref="ns4: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6" nillable="true" ma:displayName="Unified Compliance Policy Properties" ma:hidden="true" ma:internalName="_ip_UnifiedCompliancePolicyProperties">
      <xsd:simpleType>
        <xsd:restriction base="dms:Note"/>
      </xsd:simpleType>
    </xsd:element>
    <xsd:element name="_ip_UnifiedCompliancePolicyUIAction" ma:index="3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5b3f28-72fe-4d8e-9015-cd7639cc1d5c" elementFormDefault="qualified">
    <xsd:import namespace="http://schemas.microsoft.com/office/2006/documentManagement/types"/>
    <xsd:import namespace="http://schemas.microsoft.com/office/infopath/2007/PartnerControls"/>
    <xsd:element name="j34109dad6d74e65aeb70f26fb08b4f8" ma:index="8" ma:taxonomy="true" ma:internalName="j34109dad6d74e65aeb70f26fb08b4f8" ma:taxonomyFieldName="Business_x0020_Activity" ma:displayName="Business Activity" ma:default="1;#Community Services:Planning|1c205d1e-d7d3-4eb4-a719-0a25340a0fe9" ma:fieldId="{334109da-d6d7-4e65-aeb7-0f26fb08b4f8}" ma:sspId="516bdea9-e600-4589-8521-3bb65543706f" ma:termSetId="d7779c34-d779-4a12-a510-141af220f10e" ma:anchorId="00000000-0000-0000-0000-000000000000" ma:open="false" ma:isKeyword="false">
      <xsd:complexType>
        <xsd:sequence>
          <xsd:element ref="pc:Terms" minOccurs="0" maxOccurs="1"/>
        </xsd:sequence>
      </xsd:complexType>
    </xsd:element>
    <xsd:element name="l1c0f6ab8ef2402fbec6471c41ba8676" ma:index="12" nillable="true" ma:taxonomy="true" ma:internalName="l1c0f6ab8ef2402fbec6471c41ba8676" ma:taxonomyFieldName="Document_x0020_Type" ma:displayName="Document Type" ma:default="" ma:fieldId="{51c0f6ab-8ef2-402f-bec6-471c41ba8676}" ma:sspId="516bdea9-e600-4589-8521-3bb65543706f" ma:termSetId="cedfea7a-4584-43c3-bfae-fe9117c1cf37" ma:anchorId="00000000-0000-0000-0000-000000000000" ma:open="false" ma:isKeyword="false">
      <xsd:complexType>
        <xsd:sequence>
          <xsd:element ref="pc:Terms" minOccurs="0" maxOccurs="1"/>
        </xsd:sequence>
      </xsd:complexType>
    </xsd:element>
    <xsd:element name="a4aea6358e984ac9b861ac1b28a77451" ma:index="14" ma:taxonomy="true" ma:internalName="a4aea6358e984ac9b861ac1b28a77451" ma:taxonomyFieldName="Site_x0020_Type" ma:displayName="Site Type" ma:default="4;#Department|c786d8df-7b5d-4014-bc26-c45c2dabee8c" ma:fieldId="{a4aea635-8e98-4ac9-b861-ac1b28a77451}" ma:sspId="516bdea9-e600-4589-8521-3bb65543706f" ma:termSetId="8e194f18-3923-40b7-b147-49ceb7d7b023" ma:anchorId="00000000-0000-0000-0000-000000000000" ma:open="false" ma:isKeyword="false">
      <xsd:complexType>
        <xsd:sequence>
          <xsd:element ref="pc:Terms" minOccurs="0" maxOccurs="1"/>
        </xsd:sequence>
      </xsd:complexType>
    </xsd:element>
    <xsd:element name="ja41ec0d84ad44129a5319a9e852e644" ma:index="15" ma:taxonomy="true" ma:internalName="ja41ec0d84ad44129a5319a9e852e644" ma:taxonomyFieldName="IWC_x0020_Department" ma:displayName="IWC Department" ma:default="2;#Living Arts|04d4d7fa-7c9f-4ac5-8d3f-8cffb18861c0" ma:fieldId="{3a41ec0d-84ad-4412-9a53-19a9e852e644}" ma:sspId="516bdea9-e600-4589-8521-3bb65543706f" ma:termSetId="650ad434-b259-4125-b858-b6708200a3c9" ma:anchorId="00000000-0000-0000-0000-000000000000" ma:open="false" ma:isKeyword="false">
      <xsd:complexType>
        <xsd:sequence>
          <xsd:element ref="pc:Terms" minOccurs="0" maxOccurs="1"/>
        </xsd:sequence>
      </xsd:complexType>
    </xsd:element>
    <xsd:element name="Sensitivity_x0020_Label" ma:index="17" ma:displayName="Sensitivity Label" ma:default="Confidential" ma:internalName="Sensitivity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20b13f-8f6b-41eb-b71d-54534e296081"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dd7b9b74-ee47-46af-ae62-a7c69f19e416}" ma:internalName="TaxCatchAll" ma:showField="CatchAllData" ma:web="0220b13f-8f6b-41eb-b71d-54534e29608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d7b9b74-ee47-46af-ae62-a7c69f19e416}" ma:internalName="TaxCatchAllLabel" ma:readOnly="true" ma:showField="CatchAllDataLabel" ma:web="0220b13f-8f6b-41eb-b71d-54534e296081">
      <xsd:complexType>
        <xsd:complexContent>
          <xsd:extension base="dms:MultiChoiceLookup">
            <xsd:sequence>
              <xsd:element name="Value" type="dms:Lookup" maxOccurs="unbounded" minOccurs="0" nillable="true"/>
            </xsd:sequence>
          </xsd:extension>
        </xsd:complexContent>
      </xsd:complex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96178e-741e-4475-9bcc-529e68535f85"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MediaServiceAutoTags" ma:index="25" nillable="true" ma:displayName="Tags" ma:internalName="MediaServiceAutoTags"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Location" ma:index="29" nillable="true" ma:displayName="Location" ma:internalName="MediaServiceLocation"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516bdea9-e600-4589-8521-3bb6554370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220b13f-8f6b-41eb-b71d-54534e296081">
      <UserInfo>
        <DisplayName>Marea Getsios</DisplayName>
        <AccountId>3066</AccountId>
        <AccountType/>
      </UserInfo>
    </SharedWithUsers>
    <ja41ec0d84ad44129a5319a9e852e644 xmlns="e15b3f28-72fe-4d8e-9015-cd7639cc1d5c">
      <Terms xmlns="http://schemas.microsoft.com/office/infopath/2007/PartnerControls">
        <TermInfo xmlns="http://schemas.microsoft.com/office/infopath/2007/PartnerControls">
          <TermName xmlns="http://schemas.microsoft.com/office/infopath/2007/PartnerControls">Living Arts</TermName>
          <TermId xmlns="http://schemas.microsoft.com/office/infopath/2007/PartnerControls">04d4d7fa-7c9f-4ac5-8d3f-8cffb18861c0</TermId>
        </TermInfo>
      </Terms>
    </ja41ec0d84ad44129a5319a9e852e644>
    <Sensitivity_x0020_Label xmlns="e15b3f28-72fe-4d8e-9015-cd7639cc1d5c">Confidential</Sensitivity_x0020_Label>
    <a4aea6358e984ac9b861ac1b28a77451 xmlns="e15b3f28-72fe-4d8e-9015-cd7639cc1d5c">
      <Terms xmlns="http://schemas.microsoft.com/office/infopath/2007/PartnerControls">
        <TermInfo xmlns="http://schemas.microsoft.com/office/infopath/2007/PartnerControls">
          <TermName xmlns="http://schemas.microsoft.com/office/infopath/2007/PartnerControls">Department</TermName>
          <TermId xmlns="http://schemas.microsoft.com/office/infopath/2007/PartnerControls">c786d8df-7b5d-4014-bc26-c45c2dabee8c</TermId>
        </TermInfo>
      </Terms>
    </a4aea6358e984ac9b861ac1b28a77451>
    <TaxCatchAll xmlns="0220b13f-8f6b-41eb-b71d-54534e296081">
      <Value>4</Value>
      <Value>2</Value>
      <Value>1</Value>
    </TaxCatchAll>
    <l1c0f6ab8ef2402fbec6471c41ba8676 xmlns="e15b3f28-72fe-4d8e-9015-cd7639cc1d5c">
      <Terms xmlns="http://schemas.microsoft.com/office/infopath/2007/PartnerControls"/>
    </l1c0f6ab8ef2402fbec6471c41ba8676>
    <lcf76f155ced4ddcb4097134ff3c332f xmlns="1196178e-741e-4475-9bcc-529e68535f85">
      <Terms xmlns="http://schemas.microsoft.com/office/infopath/2007/PartnerControls"/>
    </lcf76f155ced4ddcb4097134ff3c332f>
    <j34109dad6d74e65aeb70f26fb08b4f8 xmlns="e15b3f28-72fe-4d8e-9015-cd7639cc1d5c">
      <Terms xmlns="http://schemas.microsoft.com/office/infopath/2007/PartnerControls">
        <TermInfo xmlns="http://schemas.microsoft.com/office/infopath/2007/PartnerControls">
          <TermName xmlns="http://schemas.microsoft.com/office/infopath/2007/PartnerControls">Community Services:Planning</TermName>
          <TermId xmlns="http://schemas.microsoft.com/office/infopath/2007/PartnerControls">1c205d1e-d7d3-4eb4-a719-0a25340a0fe9</TermId>
        </TermInfo>
      </Terms>
    </j34109dad6d74e65aeb70f26fb08b4f8>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6907D10-3B81-49D2-AA5D-A75675A42096}">
  <ds:schemaRefs>
    <ds:schemaRef ds:uri="http://schemas.microsoft.com/sharepoint/v3/contenttype/forms"/>
  </ds:schemaRefs>
</ds:datastoreItem>
</file>

<file path=customXml/itemProps2.xml><?xml version="1.0" encoding="utf-8"?>
<ds:datastoreItem xmlns:ds="http://schemas.openxmlformats.org/officeDocument/2006/customXml" ds:itemID="{A2F6246C-DD0D-4421-BBCE-29F451DB6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5b3f28-72fe-4d8e-9015-cd7639cc1d5c"/>
    <ds:schemaRef ds:uri="0220b13f-8f6b-41eb-b71d-54534e296081"/>
    <ds:schemaRef ds:uri="1196178e-741e-4475-9bcc-529e68535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3553D-74CD-4B62-BD48-F4DE3D320A7D}">
  <ds:schemaRefs>
    <ds:schemaRef ds:uri="http://schemas.microsoft.com/sharepoint/v3"/>
    <ds:schemaRef ds:uri="http://purl.org/dc/terms/"/>
    <ds:schemaRef ds:uri="http://purl.org/dc/dcmitype/"/>
    <ds:schemaRef ds:uri="http://schemas.microsoft.com/office/2006/documentManagement/types"/>
    <ds:schemaRef ds:uri="1196178e-741e-4475-9bcc-529e68535f85"/>
    <ds:schemaRef ds:uri="http://schemas.microsoft.com/office/infopath/2007/PartnerControls"/>
    <ds:schemaRef ds:uri="http://schemas.openxmlformats.org/package/2006/metadata/core-properties"/>
    <ds:schemaRef ds:uri="e15b3f28-72fe-4d8e-9015-cd7639cc1d5c"/>
    <ds:schemaRef ds:uri="http://purl.org/dc/elements/1.1/"/>
    <ds:schemaRef ds:uri="0220b13f-8f6b-41eb-b71d-54534e29608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1197</TotalTime>
  <Words>2809</Words>
  <Application>Microsoft Office PowerPoint</Application>
  <PresentationFormat>Widescreen</PresentationFormat>
  <Paragraphs>268</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Poppins</vt:lpstr>
      <vt:lpstr>Poppins </vt:lpstr>
      <vt:lpstr>Poppins Medium</vt:lpstr>
      <vt:lpstr>spinnaker</vt:lpstr>
      <vt:lpstr>Symbol</vt:lpstr>
      <vt:lpstr>Office Theme</vt:lpstr>
      <vt:lpstr>PowerPoint Presentation</vt:lpstr>
      <vt:lpstr>PowerPoint Presentation</vt:lpstr>
      <vt:lpstr>PowerPoint Presentation</vt:lpstr>
      <vt:lpstr> objectives </vt:lpstr>
      <vt:lpstr>applications</vt:lpstr>
      <vt:lpstr>eligibility</vt:lpstr>
      <vt:lpstr>suburbs in the  Inner West   </vt:lpstr>
      <vt:lpstr>PowerPoint Presentation</vt:lpstr>
      <vt:lpstr>PowerPoint Presentation</vt:lpstr>
      <vt:lpstr>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Barros</dc:creator>
  <cp:lastModifiedBy>Raffaela Cavadini</cp:lastModifiedBy>
  <cp:revision>2</cp:revision>
  <cp:lastPrinted>2025-05-14T00:03:54Z</cp:lastPrinted>
  <dcterms:created xsi:type="dcterms:W3CDTF">2019-12-12T06:19:32Z</dcterms:created>
  <dcterms:modified xsi:type="dcterms:W3CDTF">2025-07-06T23:51:40Z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500d5ae2-173b-4dbc-b16b-e1efb699cefb</vt:lpwstr>
  </property>
  <property fmtid="{D5CDD505-2E9C-101B-9397-08002B2CF9AE}" pid="3" name="IWC Department">
    <vt:lpwstr>2;#Living Arts|04d4d7fa-7c9f-4ac5-8d3f-8cffb18861c0</vt:lpwstr>
  </property>
  <property fmtid="{D5CDD505-2E9C-101B-9397-08002B2CF9AE}" pid="4" name="Business_x0020_Activity">
    <vt:lpwstr>1;#Community Services:Planning|1c205d1e-d7d3-4eb4-a719-0a25340a0fe9</vt:lpwstr>
  </property>
  <property fmtid="{D5CDD505-2E9C-101B-9397-08002B2CF9AE}" pid="5" name="Site Type">
    <vt:lpwstr>4;#Department|c786d8df-7b5d-4014-bc26-c45c2dabee8c</vt:lpwstr>
  </property>
  <property fmtid="{D5CDD505-2E9C-101B-9397-08002B2CF9AE}" pid="6" name="IWC_x0020_Department">
    <vt:lpwstr>2;#Living Arts|04d4d7fa-7c9f-4ac5-8d3f-8cffb18861c0</vt:lpwstr>
  </property>
  <property fmtid="{D5CDD505-2E9C-101B-9397-08002B2CF9AE}" pid="7" name="Document_x0020_Type">
    <vt:lpwstr/>
  </property>
  <property fmtid="{D5CDD505-2E9C-101B-9397-08002B2CF9AE}" pid="8" name="Document Type">
    <vt:lpwstr/>
  </property>
  <property fmtid="{D5CDD505-2E9C-101B-9397-08002B2CF9AE}" pid="9" name="MediaServiceImageTags">
    <vt:lpwstr/>
  </property>
  <property fmtid="{D5CDD505-2E9C-101B-9397-08002B2CF9AE}" pid="10" name="Site_x0020_Type">
    <vt:lpwstr>4;#Department|c786d8df-7b5d-4014-bc26-c45c2dabee8c</vt:lpwstr>
  </property>
  <property fmtid="{D5CDD505-2E9C-101B-9397-08002B2CF9AE}" pid="11" name="ContentTypeId">
    <vt:lpwstr>0x0101002EA0ACC7199C6F48BBC1C50C26568B70005412A9B223C0964DAC436DFCCCA3E050</vt:lpwstr>
  </property>
  <property fmtid="{D5CDD505-2E9C-101B-9397-08002B2CF9AE}" pid="12" name="Business Activity">
    <vt:lpwstr>1;#Community Services:Planning|1c205d1e-d7d3-4eb4-a719-0a25340a0fe9</vt:lpwstr>
  </property>
</Properties>
</file>