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4"/>
  </p:notesMasterIdLst>
  <p:sldIdLst>
    <p:sldId id="259" r:id="rId6"/>
    <p:sldId id="260" r:id="rId7"/>
    <p:sldId id="288" r:id="rId8"/>
    <p:sldId id="262" r:id="rId9"/>
    <p:sldId id="270" r:id="rId10"/>
    <p:sldId id="300" r:id="rId11"/>
    <p:sldId id="263" r:id="rId12"/>
    <p:sldId id="261" r:id="rId13"/>
    <p:sldId id="282" r:id="rId14"/>
    <p:sldId id="287" r:id="rId15"/>
    <p:sldId id="264" r:id="rId16"/>
    <p:sldId id="285" r:id="rId17"/>
    <p:sldId id="265" r:id="rId18"/>
    <p:sldId id="273" r:id="rId19"/>
    <p:sldId id="289" r:id="rId20"/>
    <p:sldId id="266" r:id="rId21"/>
    <p:sldId id="290" r:id="rId22"/>
    <p:sldId id="275" r:id="rId23"/>
    <p:sldId id="272" r:id="rId24"/>
    <p:sldId id="291" r:id="rId25"/>
    <p:sldId id="293" r:id="rId26"/>
    <p:sldId id="298" r:id="rId27"/>
    <p:sldId id="292" r:id="rId28"/>
    <p:sldId id="283" r:id="rId29"/>
    <p:sldId id="294" r:id="rId30"/>
    <p:sldId id="295" r:id="rId31"/>
    <p:sldId id="302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D1"/>
    <a:srgbClr val="CCCCFF"/>
    <a:srgbClr val="DCD3CB"/>
    <a:srgbClr val="DBCDE4"/>
    <a:srgbClr val="FCD3DB"/>
    <a:srgbClr val="D2B996"/>
    <a:srgbClr val="B7DFDF"/>
    <a:srgbClr val="B0CFC2"/>
    <a:srgbClr val="FCA6BD"/>
    <a:srgbClr val="66C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4C6BE-936E-4C67-82A7-33F6CCD9C0F9}" v="7" dt="2026-06-08T23:55:11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x Dunn" userId="c5b7874e-001d-4fa6-ac37-f8f7db48043f" providerId="ADAL" clId="{5DAE87BA-72B1-4795-B8B0-FC74981CA93A}"/>
    <pc:docChg chg="undo custSel modSld">
      <pc:chgData name="Maxx Dunn" userId="c5b7874e-001d-4fa6-ac37-f8f7db48043f" providerId="ADAL" clId="{5DAE87BA-72B1-4795-B8B0-FC74981CA93A}" dt="2026-06-08T23:29:47.178" v="5" actId="14100"/>
      <pc:docMkLst>
        <pc:docMk/>
      </pc:docMkLst>
      <pc:sldChg chg="modSp mod">
        <pc:chgData name="Maxx Dunn" userId="c5b7874e-001d-4fa6-ac37-f8f7db48043f" providerId="ADAL" clId="{5DAE87BA-72B1-4795-B8B0-FC74981CA93A}" dt="2026-06-08T23:29:47.178" v="5" actId="14100"/>
        <pc:sldMkLst>
          <pc:docMk/>
          <pc:sldMk cId="4228321857" sldId="262"/>
        </pc:sldMkLst>
        <pc:picChg chg="mod">
          <ac:chgData name="Maxx Dunn" userId="c5b7874e-001d-4fa6-ac37-f8f7db48043f" providerId="ADAL" clId="{5DAE87BA-72B1-4795-B8B0-FC74981CA93A}" dt="2026-06-08T23:29:47.178" v="5" actId="14100"/>
          <ac:picMkLst>
            <pc:docMk/>
            <pc:sldMk cId="4228321857" sldId="262"/>
            <ac:picMk id="7" creationId="{9BF0B186-FD7C-CD35-829E-544BCAAAF3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D4541-C1D2-4420-B3ED-377D9DC86DBA}" type="datetimeFigureOut">
              <a:rPr lang="en-AU" smtClean="0"/>
              <a:t>9/06/2026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C921D-01D6-4D18-AF91-856419E68D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784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C921D-01D6-4D18-AF91-856419E68DF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18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C921D-01D6-4D18-AF91-856419E68DF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51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3F572-479D-48F1-8515-F220D565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227" y="2174789"/>
            <a:ext cx="4291914" cy="2693772"/>
          </a:xfrm>
        </p:spPr>
        <p:txBody>
          <a:bodyPr anchor="t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16FE996-444D-4FF9-8126-DC3AFB8F8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12 December 2019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EEDFCA0-85F9-47CB-9481-DC8FEE30B5A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387546" y="0"/>
            <a:ext cx="6804454" cy="6857999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Insert Image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E472B74-D0F2-430F-B518-64CECBACD9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1614616"/>
            <a:ext cx="4308389" cy="3962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Agenda Item 1</a:t>
            </a:r>
          </a:p>
          <a:p>
            <a:pPr lvl="0"/>
            <a:r>
              <a:rPr lang="en-US"/>
              <a:t>Enter Agenda Item 2 Enter Agenda Item 3 Enter Agenda Item 4 Enter Agenda Item 5 Enter Agenda Item 6 Enter Agenda Item 7 Enter Agenda Item 8 Enter Agenda Item 9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64EAA6C-31CD-4373-A40B-A08FD9E5A2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2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solidFill>
          <a:srgbClr val="D2B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1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solidFill>
          <a:srgbClr val="DCD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8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wo Content">
    <p:bg>
      <p:bgPr>
        <a:solidFill>
          <a:srgbClr val="FCD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68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solidFill>
          <a:srgbClr val="DBC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1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bg>
      <p:bgPr>
        <a:solidFill>
          <a:srgbClr val="B0C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92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bg>
      <p:bgPr>
        <a:solidFill>
          <a:srgbClr val="B7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C5611D-DB0A-41E9-97F1-67D4FE56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7290C3-55CA-44AA-9100-AA6E09E34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9349946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8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4399FCB-CCB4-48C4-BE33-0AB535BA5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5038811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4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  <a:p>
            <a:pPr lvl="0"/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B90F58-59CC-4BAF-AFCF-02F92119E82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03208" y="2253994"/>
            <a:ext cx="5038811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4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  <a:p>
            <a:pPr lvl="0"/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41C155B-B800-46E5-9DF4-5F51DADBC6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BC1C4F6-00B6-47AA-B2D9-106B4E65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844A1EC-4F27-4222-B8BA-17587743C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</p:spTree>
    <p:extLst>
      <p:ext uri="{BB962C8B-B14F-4D97-AF65-F5344CB8AC3E}">
        <p14:creationId xmlns:p14="http://schemas.microsoft.com/office/powerpoint/2010/main" val="4253160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5038811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US" sz="24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  <a:p>
            <a:pPr lvl="0"/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</a:t>
            </a:r>
            <a:r>
              <a:rPr lang="en-US" err="1"/>
              <a:t>labores</a:t>
            </a:r>
            <a:r>
              <a:rPr lang="en-US"/>
              <a:t> </a:t>
            </a:r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 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 </a:t>
            </a:r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veritus</a:t>
            </a:r>
            <a:r>
              <a:rPr lang="en-US"/>
              <a:t> </a:t>
            </a:r>
            <a:r>
              <a:rPr lang="en-US" err="1"/>
              <a:t>conceptam</a:t>
            </a:r>
            <a:r>
              <a:rPr lang="en-US"/>
              <a:t>, </a:t>
            </a:r>
            <a:r>
              <a:rPr lang="en-US" err="1"/>
              <a:t>nominati</a:t>
            </a:r>
            <a:r>
              <a:rPr lang="en-US"/>
              <a:t> </a:t>
            </a:r>
            <a:r>
              <a:rPr lang="en-US" err="1"/>
              <a:t>qualisque</a:t>
            </a:r>
            <a:r>
              <a:rPr lang="en-US"/>
              <a:t> sed </a:t>
            </a:r>
            <a:r>
              <a:rPr lang="en-US" err="1"/>
              <a:t>eu</a:t>
            </a:r>
            <a:r>
              <a:rPr lang="en-US"/>
              <a:t>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F44898-B883-4A8D-95C4-5369D8C0C38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96000" y="2253994"/>
            <a:ext cx="5020962" cy="3323022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Insert </a:t>
            </a:r>
            <a:br>
              <a:rPr lang="en-AU"/>
            </a:br>
            <a:r>
              <a:rPr lang="en-AU"/>
              <a:t>media/picture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B256FEA-444B-482F-AFEC-C65A059542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D01B973-AD58-4033-B8F1-3F1A352B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A4C5A28-28B6-4832-835E-3F3ABBDF7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</p:spTree>
    <p:extLst>
      <p:ext uri="{BB962C8B-B14F-4D97-AF65-F5344CB8AC3E}">
        <p14:creationId xmlns:p14="http://schemas.microsoft.com/office/powerpoint/2010/main" val="381341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95F1-6724-4284-AC9F-25539E7AD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3C2889-13CD-44E1-80BF-C45A246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E28456-F7AE-4890-80FF-A49E242D3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8B0A12E-6CA5-4DF6-98A1-E57A9C721E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FE1A15-B829-44AA-AB11-420F718B24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11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D800AB-F0AC-4351-8F9A-AA805A40B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989" y="1430210"/>
            <a:ext cx="10783330" cy="695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800" dirty="0" smtClean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Points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A2679C-C189-4EB4-B5D9-FF6C9428935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5989" y="2253994"/>
            <a:ext cx="5038811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  <a:p>
            <a:pPr lvl="0"/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labors</a:t>
            </a:r>
          </a:p>
          <a:p>
            <a:pPr lvl="0"/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endParaRPr lang="en-US"/>
          </a:p>
          <a:p>
            <a:pPr lvl="0"/>
            <a:r>
              <a:rPr lang="en-US"/>
              <a:t>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</a:t>
            </a:r>
          </a:p>
          <a:p>
            <a:pPr lvl="0"/>
            <a:r>
              <a:rPr lang="en-US"/>
              <a:t>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endParaRPr lang="en-US"/>
          </a:p>
          <a:p>
            <a:pPr lvl="0"/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B90F58-59CC-4BAF-AFCF-02F92119E82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03208" y="2253994"/>
            <a:ext cx="5038811" cy="3323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dirty="0" smtClean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  <a:p>
            <a:pPr lvl="0"/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at, labors</a:t>
            </a:r>
          </a:p>
          <a:p>
            <a:pPr lvl="0"/>
            <a:r>
              <a:rPr lang="en-US" err="1"/>
              <a:t>omittam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</a:t>
            </a:r>
            <a:r>
              <a:rPr lang="en-US" err="1"/>
              <a:t>ea</a:t>
            </a:r>
            <a:endParaRPr lang="en-US"/>
          </a:p>
          <a:p>
            <a:pPr lvl="0"/>
            <a:r>
              <a:rPr lang="en-US"/>
              <a:t>duo. Ex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menandri</a:t>
            </a:r>
            <a:r>
              <a:rPr lang="en-US"/>
              <a:t>,</a:t>
            </a:r>
          </a:p>
          <a:p>
            <a:pPr lvl="0"/>
            <a:r>
              <a:rPr lang="en-US"/>
              <a:t>ex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conceptam</a:t>
            </a:r>
            <a:endParaRPr lang="en-US"/>
          </a:p>
          <a:p>
            <a:pPr lvl="0"/>
            <a:r>
              <a:rPr lang="en-US" err="1"/>
              <a:t>interesset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</a:t>
            </a:r>
            <a:r>
              <a:rPr lang="en-US" err="1"/>
              <a:t>Eum</a:t>
            </a:r>
            <a:r>
              <a:rPr lang="en-US"/>
              <a:t> cu </a:t>
            </a:r>
            <a:r>
              <a:rPr lang="en-US" err="1"/>
              <a:t>enim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0A48A83-1121-469D-86AD-6020546F97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41B4CDD-3425-42A5-AA5A-FA78725E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A190652-FDEE-42EC-9697-0FF777F73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</p:spTree>
    <p:extLst>
      <p:ext uri="{BB962C8B-B14F-4D97-AF65-F5344CB8AC3E}">
        <p14:creationId xmlns:p14="http://schemas.microsoft.com/office/powerpoint/2010/main" val="66296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9293E78-8654-44E0-9CE1-97ACBD6FD34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45518" y="4261365"/>
            <a:ext cx="5020962" cy="144093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Subhead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8FAB07F-A20B-409D-B5A1-B707AE5551C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096000" y="4261364"/>
            <a:ext cx="5020962" cy="14409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Subhead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DB2FFA-60F1-4556-A2A9-A3B1E8D45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518" y="977900"/>
            <a:ext cx="5020962" cy="316229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Insert </a:t>
            </a:r>
            <a:br>
              <a:rPr lang="en-AU"/>
            </a:br>
            <a:r>
              <a:rPr lang="en-AU"/>
              <a:t>media/picture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5AE4A16-1BFE-44D8-A3EA-497513AC9ED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96000" y="977900"/>
            <a:ext cx="5020962" cy="316229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Insert </a:t>
            </a:r>
            <a:br>
              <a:rPr lang="en-AU"/>
            </a:br>
            <a:r>
              <a:rPr lang="en-AU"/>
              <a:t>media/picture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1D78513-C2F8-4440-AEE6-0D7C76EE0A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BE3B6FA-DAB7-499D-BE8B-4BDC83BCE46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7AD2552C-B32E-477D-A46B-A0A06E691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</p:spTree>
    <p:extLst>
      <p:ext uri="{BB962C8B-B14F-4D97-AF65-F5344CB8AC3E}">
        <p14:creationId xmlns:p14="http://schemas.microsoft.com/office/powerpoint/2010/main" val="41270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6CAFA9F-711D-435A-ABFF-E01AF702F43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45518" y="4261365"/>
            <a:ext cx="5020962" cy="141553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Subhead</a:t>
            </a:r>
          </a:p>
          <a:p>
            <a:pPr lvl="0"/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incorrupte</a:t>
            </a:r>
            <a:r>
              <a:rPr lang="en-US"/>
              <a:t> </a:t>
            </a:r>
            <a:r>
              <a:rPr lang="en-US" err="1"/>
              <a:t>efficiendi</a:t>
            </a:r>
            <a:r>
              <a:rPr lang="en-US"/>
              <a:t> an vel, ne </a:t>
            </a:r>
            <a:r>
              <a:rPr lang="en-US" err="1"/>
              <a:t>nam</a:t>
            </a:r>
            <a:r>
              <a:rPr lang="en-US"/>
              <a:t> diam populo </a:t>
            </a:r>
            <a:r>
              <a:rPr lang="en-US" err="1"/>
              <a:t>possit</a:t>
            </a:r>
            <a:r>
              <a:rPr lang="en-US"/>
              <a:t>. Eu </a:t>
            </a:r>
            <a:r>
              <a:rPr lang="en-US" err="1"/>
              <a:t>ornatus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disputando</a:t>
            </a:r>
            <a:r>
              <a:rPr lang="en-US"/>
              <a:t> per, ne quo </a:t>
            </a:r>
            <a:r>
              <a:rPr lang="en-US" err="1"/>
              <a:t>copiosae</a:t>
            </a:r>
            <a:r>
              <a:rPr lang="en-US"/>
              <a:t> </a:t>
            </a:r>
            <a:r>
              <a:rPr lang="en-US" err="1"/>
              <a:t>erroribus</a:t>
            </a:r>
            <a:r>
              <a:rPr lang="en-US"/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579003-40D8-42D0-B7BF-A3A02F70BD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5518" y="977900"/>
            <a:ext cx="5020962" cy="316229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Insert </a:t>
            </a:r>
            <a:br>
              <a:rPr lang="en-AU"/>
            </a:br>
            <a:r>
              <a:rPr lang="en-AU"/>
              <a:t>media/picture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8FB17-E7A8-404D-928B-138FE4FEF7A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96000" y="977900"/>
            <a:ext cx="5020962" cy="316229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Insert </a:t>
            </a:r>
            <a:br>
              <a:rPr lang="en-AU"/>
            </a:br>
            <a:r>
              <a:rPr lang="en-AU"/>
              <a:t>media/picture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94B4E6-6E18-4725-A577-5B7B1AE1148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96000" y="4261364"/>
            <a:ext cx="5020962" cy="14155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Subhead</a:t>
            </a:r>
          </a:p>
          <a:p>
            <a:pPr lvl="0"/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incorrupte</a:t>
            </a:r>
            <a:r>
              <a:rPr lang="en-US"/>
              <a:t> </a:t>
            </a:r>
            <a:r>
              <a:rPr lang="en-US" err="1"/>
              <a:t>efficiendi</a:t>
            </a:r>
            <a:r>
              <a:rPr lang="en-US"/>
              <a:t> an vel, ne </a:t>
            </a:r>
            <a:r>
              <a:rPr lang="en-US" err="1"/>
              <a:t>nam</a:t>
            </a:r>
            <a:r>
              <a:rPr lang="en-US"/>
              <a:t> diam populo </a:t>
            </a:r>
            <a:r>
              <a:rPr lang="en-US" err="1"/>
              <a:t>possit</a:t>
            </a:r>
            <a:r>
              <a:rPr lang="en-US"/>
              <a:t>. Eu </a:t>
            </a:r>
            <a:r>
              <a:rPr lang="en-US" err="1"/>
              <a:t>ornatus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disputando</a:t>
            </a:r>
            <a:r>
              <a:rPr lang="en-US"/>
              <a:t> per, ne quo </a:t>
            </a:r>
            <a:r>
              <a:rPr lang="en-US" err="1"/>
              <a:t>copiosae</a:t>
            </a:r>
            <a:r>
              <a:rPr lang="en-US"/>
              <a:t> </a:t>
            </a:r>
            <a:r>
              <a:rPr lang="en-US" err="1"/>
              <a:t>erroribus</a:t>
            </a:r>
            <a:r>
              <a:rPr lang="en-US"/>
              <a:t>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92BF365-1D6C-4B35-B714-983DD7ED02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21" y="5880147"/>
            <a:ext cx="3600965" cy="43707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DF36476-F2B1-407F-B3C9-4E221E50636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4B9D347-A68F-418D-BFF4-3DB62EFDB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</p:spTree>
    <p:extLst>
      <p:ext uri="{BB962C8B-B14F-4D97-AF65-F5344CB8AC3E}">
        <p14:creationId xmlns:p14="http://schemas.microsoft.com/office/powerpoint/2010/main" val="16143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95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95F1-6724-4284-AC9F-25539E7AD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3C2889-13CD-44E1-80BF-C45A246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E28456-F7AE-4890-80FF-A49E242D3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155D32-1A5B-4AB3-8FFF-2CAED02D7B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38C448-5378-4840-80D1-A571E70017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6656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115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95F1-6724-4284-AC9F-25539E7AD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3C2889-13CD-44E1-80BF-C45A246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E28456-F7AE-4890-80FF-A49E242D3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155D32-1A5B-4AB3-8FFF-2CAED02D7B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3E50220-2C6E-407B-A7E5-8DF84F8C56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559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 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if required</a:t>
            </a:r>
          </a:p>
        </p:txBody>
      </p:sp>
    </p:spTree>
    <p:extLst>
      <p:ext uri="{BB962C8B-B14F-4D97-AF65-F5344CB8AC3E}">
        <p14:creationId xmlns:p14="http://schemas.microsoft.com/office/powerpoint/2010/main" val="1297104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FF6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95F1-6724-4284-AC9F-25539E7AD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3C2889-13CD-44E1-80BF-C45A246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E28456-F7AE-4890-80FF-A49E242D3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155D32-1A5B-4AB3-8FFF-2CAED02D7B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176AC7D-9B1F-4869-BB00-6888767307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9321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FF3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95F1-6724-4284-AC9F-25539E7AD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3C2889-13CD-44E1-80BF-C45A246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E28456-F7AE-4890-80FF-A49E242D3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155D32-1A5B-4AB3-8FFF-2CAED02D7B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E9E1134-518A-4C7E-9E48-0A69B1A866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37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983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95F1-6724-4284-AC9F-25539E7AD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3C2889-13CD-44E1-80BF-C45A246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E28456-F7AE-4890-80FF-A49E242D3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155D32-1A5B-4AB3-8FFF-2CAED02D7B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BE6C6E4-5253-4BD0-8674-C23F321EE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843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66C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5D4B07-AA1A-4C01-836A-C7EBC8291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998C707-8E9B-450C-828C-48C8A289B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DFFFF60-648A-471E-B265-224FD3A0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8CE0D6-C3DF-4DA2-870D-5D00D1F0CA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7A8C1AC-ABD1-44AA-B88D-A200C14411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4253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rgbClr val="FCA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5B1FF5A-D9C2-4597-9774-D2CC38D20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27" y="2537255"/>
            <a:ext cx="8633254" cy="10544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Title</a:t>
            </a:r>
            <a:br>
              <a:rPr lang="en-US"/>
            </a:br>
            <a:endParaRPr lang="en-AU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C644D2-DDCD-412E-901B-CA8C4B84C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867" y="317414"/>
            <a:ext cx="168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01 January 2020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6D98719-7D1C-411F-95FC-E6692DE9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538" y="317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/>
              <a:t>Section or 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12D071-281B-436D-959D-23B81180AC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1527" y="5875496"/>
            <a:ext cx="3596159" cy="43649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61F812-3E0C-4CE0-A3F6-3371465D8E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227" y="3843208"/>
            <a:ext cx="50559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 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if required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A548678-108D-4742-9FEB-E7DF28F65C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4227" y="3843208"/>
            <a:ext cx="5017873" cy="1054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5pPr marL="1828800" indent="0">
              <a:buNone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Subhead if required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082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F79B5-E126-46AF-948C-04B238C4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A3BA6-7A52-47EB-8029-10815E631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58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52" r:id="rId11"/>
    <p:sldLayoutId id="2147483678" r:id="rId12"/>
    <p:sldLayoutId id="2147483673" r:id="rId13"/>
    <p:sldLayoutId id="2147483675" r:id="rId14"/>
    <p:sldLayoutId id="2147483676" r:id="rId15"/>
    <p:sldLayoutId id="2147483679" r:id="rId16"/>
    <p:sldLayoutId id="2147483680" r:id="rId17"/>
    <p:sldLayoutId id="2147483662" r:id="rId18"/>
    <p:sldLayoutId id="2147483664" r:id="rId19"/>
    <p:sldLayoutId id="2147483663" r:id="rId20"/>
    <p:sldLayoutId id="2147483655" r:id="rId21"/>
    <p:sldLayoutId id="214748366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 Medium" panose="00000600000000000000" pitchFamily="2" charset="0"/>
          <a:ea typeface="+mj-ea"/>
          <a:cs typeface="Poppins Medium" panose="000006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4BB0E8-4FD1-4166-83FB-A919E49D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66" y="985181"/>
            <a:ext cx="9576693" cy="4510096"/>
          </a:xfrm>
        </p:spPr>
        <p:txBody>
          <a:bodyPr>
            <a:noAutofit/>
          </a:bodyPr>
          <a:lstStyle/>
          <a:p>
            <a:r>
              <a:rPr lang="en-US" sz="8000" dirty="0"/>
              <a:t>Capital Works    Projects Update</a:t>
            </a:r>
            <a:endParaRPr lang="en-AU" sz="800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C7491B-83C6-4E51-814C-5F10D2EC8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AU" dirty="0"/>
              <a:t>29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01652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A4B34FC-4C55-DC7C-0171-FFFEA50E77C8}"/>
              </a:ext>
            </a:extLst>
          </p:cNvPr>
          <p:cNvSpPr txBox="1">
            <a:spLocks/>
          </p:cNvSpPr>
          <p:nvPr/>
        </p:nvSpPr>
        <p:spPr>
          <a:xfrm>
            <a:off x="79468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Pioneer Memorial Park New Toilet</a:t>
            </a:r>
            <a:endParaRPr lang="en-AU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4A1DE-2D49-079E-3FA6-844538006509}"/>
              </a:ext>
            </a:extLst>
          </p:cNvPr>
          <p:cNvSpPr txBox="1"/>
          <p:nvPr/>
        </p:nvSpPr>
        <p:spPr>
          <a:xfrm>
            <a:off x="6654537" y="2045195"/>
            <a:ext cx="4682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 Construction</a:t>
            </a:r>
          </a:p>
          <a:p>
            <a:endParaRPr lang="en-US" sz="4000" dirty="0"/>
          </a:p>
          <a:p>
            <a:r>
              <a:rPr lang="en-US" sz="4000" dirty="0"/>
              <a:t>New accessible toilet</a:t>
            </a:r>
          </a:p>
          <a:p>
            <a:r>
              <a:rPr lang="en-US" sz="4000" dirty="0"/>
              <a:t>2x Ambulant Toilets</a:t>
            </a:r>
            <a:endParaRPr lang="en-AU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19A9D-2A2E-2202-C2A1-DB082E4565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1" y="1099854"/>
            <a:ext cx="6064562" cy="44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1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B74B7E8-B4B8-4D0B-B9BE-DDFF7C1A0766}"/>
              </a:ext>
            </a:extLst>
          </p:cNvPr>
          <p:cNvSpPr txBox="1">
            <a:spLocks/>
          </p:cNvSpPr>
          <p:nvPr/>
        </p:nvSpPr>
        <p:spPr>
          <a:xfrm>
            <a:off x="209190" y="175794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Newtown Town Hall / Pride Centre</a:t>
            </a:r>
            <a:endParaRPr lang="en-AU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B6F75-72D9-46DA-7DE2-DA9DBCBC21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0" y="1056444"/>
            <a:ext cx="5538467" cy="4551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E4BA8-7F6A-A72B-F828-A3132045A58D}"/>
              </a:ext>
            </a:extLst>
          </p:cNvPr>
          <p:cNvSpPr txBox="1"/>
          <p:nvPr/>
        </p:nvSpPr>
        <p:spPr>
          <a:xfrm>
            <a:off x="5916445" y="1536174"/>
            <a:ext cx="5897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 Construction</a:t>
            </a:r>
          </a:p>
          <a:p>
            <a:endParaRPr lang="en-US" sz="4000" dirty="0"/>
          </a:p>
          <a:p>
            <a:r>
              <a:rPr lang="en-US" sz="4000" dirty="0"/>
              <a:t>New adult change with accessible toilet</a:t>
            </a:r>
          </a:p>
          <a:p>
            <a:r>
              <a:rPr lang="en-US" sz="4000" dirty="0"/>
              <a:t>Accessibility improvements including Easy Step Lift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73437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1FC2DF-0769-42E5-B44C-E3A470D2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90" y="175793"/>
            <a:ext cx="11773620" cy="1679639"/>
          </a:xfrm>
        </p:spPr>
        <p:txBody>
          <a:bodyPr/>
          <a:lstStyle/>
          <a:p>
            <a:r>
              <a:rPr lang="en-US" sz="4400" dirty="0">
                <a:solidFill>
                  <a:schemeClr val="bg2"/>
                </a:solidFill>
              </a:rPr>
              <a:t>HJ Mahoney Memorial Reserve Amenities</a:t>
            </a:r>
            <a:endParaRPr lang="en-AU" sz="44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A24B9-AAE0-E1DC-0DD9-5B6DE4F97A81}"/>
              </a:ext>
            </a:extLst>
          </p:cNvPr>
          <p:cNvSpPr txBox="1"/>
          <p:nvPr/>
        </p:nvSpPr>
        <p:spPr>
          <a:xfrm>
            <a:off x="5427371" y="766732"/>
            <a:ext cx="5897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In Construction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4000" dirty="0">
                <a:solidFill>
                  <a:schemeClr val="bg2"/>
                </a:solidFill>
              </a:rPr>
              <a:t>New fully accessible toilet</a:t>
            </a:r>
          </a:p>
          <a:p>
            <a:r>
              <a:rPr lang="en-US" sz="4000" dirty="0">
                <a:solidFill>
                  <a:schemeClr val="bg2"/>
                </a:solidFill>
              </a:rPr>
              <a:t>General accessibility improvements to provide access into changerooms and kiosk</a:t>
            </a:r>
          </a:p>
          <a:p>
            <a:r>
              <a:rPr lang="en-US" sz="4000" dirty="0">
                <a:solidFill>
                  <a:schemeClr val="bg2"/>
                </a:solidFill>
              </a:rPr>
              <a:t>Renewal of existing public toilets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C9C1E-A918-AC79-DC2D-8A0F6F167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4" y="894832"/>
            <a:ext cx="4722367" cy="47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0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4DD9F-C98A-68F4-2722-194095E59F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5" y="1138335"/>
            <a:ext cx="5543155" cy="447472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EDDE58B-69DF-D2FA-37D3-46892A34F590}"/>
              </a:ext>
            </a:extLst>
          </p:cNvPr>
          <p:cNvSpPr txBox="1">
            <a:spLocks/>
          </p:cNvSpPr>
          <p:nvPr/>
        </p:nvSpPr>
        <p:spPr>
          <a:xfrm>
            <a:off x="209190" y="175794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Balmain Town Hall</a:t>
            </a:r>
            <a:endParaRPr lang="en-AU" sz="5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357B8-CF2C-F467-D008-2D8728CC6B9B}"/>
              </a:ext>
            </a:extLst>
          </p:cNvPr>
          <p:cNvSpPr txBox="1"/>
          <p:nvPr/>
        </p:nvSpPr>
        <p:spPr>
          <a:xfrm>
            <a:off x="6096000" y="1175093"/>
            <a:ext cx="5897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 Procurement for Construction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New accessible entrance</a:t>
            </a:r>
          </a:p>
          <a:p>
            <a:r>
              <a:rPr lang="en-US" sz="4000" dirty="0">
                <a:solidFill>
                  <a:schemeClr val="bg1"/>
                </a:solidFill>
              </a:rPr>
              <a:t>Reconfigured internal accessible toilet</a:t>
            </a:r>
          </a:p>
          <a:p>
            <a:r>
              <a:rPr lang="en-US" sz="4000" dirty="0">
                <a:solidFill>
                  <a:schemeClr val="bg1"/>
                </a:solidFill>
              </a:rPr>
              <a:t>Accessibility improvements</a:t>
            </a:r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5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FD9D2C-4CBF-0A65-71D2-DB3BC6405D89}"/>
              </a:ext>
            </a:extLst>
          </p:cNvPr>
          <p:cNvSpPr txBox="1">
            <a:spLocks/>
          </p:cNvSpPr>
          <p:nvPr/>
        </p:nvSpPr>
        <p:spPr>
          <a:xfrm>
            <a:off x="79468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King George Park – Inclusive Playground</a:t>
            </a:r>
            <a:endParaRPr lang="en-AU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8F6A5-C265-E2FD-17C9-9463BCC805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9" y="1706335"/>
            <a:ext cx="5730421" cy="4040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76D892-BC84-7CF6-EC37-F76DB842E83A}"/>
              </a:ext>
            </a:extLst>
          </p:cNvPr>
          <p:cNvSpPr txBox="1"/>
          <p:nvPr/>
        </p:nvSpPr>
        <p:spPr>
          <a:xfrm>
            <a:off x="6215862" y="2350480"/>
            <a:ext cx="5897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 Design</a:t>
            </a:r>
          </a:p>
          <a:p>
            <a:endParaRPr lang="en-US" sz="4000" dirty="0"/>
          </a:p>
          <a:p>
            <a:r>
              <a:rPr lang="en-US" sz="4000" dirty="0"/>
              <a:t>New inclusive playground and accessible toilet.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323488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11E2BF2-736C-A0CE-3646-6D4D4F8D98F1}"/>
              </a:ext>
            </a:extLst>
          </p:cNvPr>
          <p:cNvSpPr txBox="1">
            <a:spLocks/>
          </p:cNvSpPr>
          <p:nvPr/>
        </p:nvSpPr>
        <p:spPr>
          <a:xfrm>
            <a:off x="64153" y="91818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 err="1">
                <a:solidFill>
                  <a:schemeClr val="bg2"/>
                </a:solidFill>
              </a:rPr>
              <a:t>Petersham</a:t>
            </a:r>
            <a:r>
              <a:rPr lang="en-US" sz="5400" dirty="0">
                <a:solidFill>
                  <a:schemeClr val="bg2"/>
                </a:solidFill>
              </a:rPr>
              <a:t> KU Kindergarten</a:t>
            </a:r>
            <a:endParaRPr lang="en-AU" sz="54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90D1E-7911-2053-6D47-056E085E54BE}"/>
              </a:ext>
            </a:extLst>
          </p:cNvPr>
          <p:cNvSpPr txBox="1"/>
          <p:nvPr/>
        </p:nvSpPr>
        <p:spPr>
          <a:xfrm>
            <a:off x="6588469" y="2038950"/>
            <a:ext cx="5897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In Design</a:t>
            </a:r>
          </a:p>
          <a:p>
            <a:endParaRPr lang="en-US" sz="4000" dirty="0">
              <a:solidFill>
                <a:schemeClr val="bg2"/>
              </a:solidFill>
            </a:endParaRPr>
          </a:p>
          <a:p>
            <a:r>
              <a:rPr lang="en-US" sz="4000" dirty="0">
                <a:solidFill>
                  <a:schemeClr val="bg2"/>
                </a:solidFill>
              </a:rPr>
              <a:t>New main entry access ramp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8A0C5-4ECB-CBF3-955C-C7D86B478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" y="1053737"/>
            <a:ext cx="5944168" cy="45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3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482EB36-7CA8-61AA-8BA2-9DB1FCB7B403}"/>
              </a:ext>
            </a:extLst>
          </p:cNvPr>
          <p:cNvSpPr txBox="1">
            <a:spLocks/>
          </p:cNvSpPr>
          <p:nvPr/>
        </p:nvSpPr>
        <p:spPr>
          <a:xfrm>
            <a:off x="97222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King George Park Amenities</a:t>
            </a:r>
            <a:endParaRPr lang="en-AU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BEDE3-BEB9-2DE8-F9E1-DC0E6B0C2A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99" y="2437124"/>
            <a:ext cx="5559276" cy="3098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6EA6B-A2EE-2402-1EDB-A1FAE9D3DF35}"/>
              </a:ext>
            </a:extLst>
          </p:cNvPr>
          <p:cNvSpPr txBox="1"/>
          <p:nvPr/>
        </p:nvSpPr>
        <p:spPr>
          <a:xfrm>
            <a:off x="8243575" y="1202729"/>
            <a:ext cx="3260209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/>
              <a:t>Scoping</a:t>
            </a:r>
          </a:p>
          <a:p>
            <a:endParaRPr lang="en-US" sz="3200"/>
          </a:p>
          <a:p>
            <a:r>
              <a:rPr lang="en-US" sz="3600"/>
              <a:t>Ambulant &amp; public toilets, wash basin, </a:t>
            </a:r>
            <a:endParaRPr lang="en-AU" sz="3600"/>
          </a:p>
          <a:p>
            <a:r>
              <a:rPr lang="en-US" sz="3600"/>
              <a:t>change facilities and storage rooms.</a:t>
            </a:r>
            <a:endParaRPr lang="en-AU" sz="3600">
              <a:cs typeface="Calibri"/>
            </a:endParaRPr>
          </a:p>
        </p:txBody>
      </p:sp>
      <p:pic>
        <p:nvPicPr>
          <p:cNvPr id="3" name="Picture 2" descr="A building with a solar panel on the roof&#10;&#10;Description automatically generated">
            <a:extLst>
              <a:ext uri="{FF2B5EF4-FFF2-40B4-BE49-F238E27FC236}">
                <a16:creationId xmlns:a16="http://schemas.microsoft.com/office/drawing/2014/main" id="{1BCF4127-9C2E-9A04-5308-66DF3A833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43" y="1330124"/>
            <a:ext cx="4755398" cy="18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16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49336D6-7A07-6236-9C3C-81CFDBD4D960}"/>
              </a:ext>
            </a:extLst>
          </p:cNvPr>
          <p:cNvSpPr txBox="1">
            <a:spLocks/>
          </p:cNvSpPr>
          <p:nvPr/>
        </p:nvSpPr>
        <p:spPr>
          <a:xfrm>
            <a:off x="209190" y="175793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Gladstone Park – New Toilet</a:t>
            </a:r>
            <a:endParaRPr lang="en-AU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C6104-83C7-70F9-1112-F5F833386EFA}"/>
              </a:ext>
            </a:extLst>
          </p:cNvPr>
          <p:cNvSpPr txBox="1"/>
          <p:nvPr/>
        </p:nvSpPr>
        <p:spPr>
          <a:xfrm>
            <a:off x="6628429" y="1855432"/>
            <a:ext cx="5092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E431-BC3A-2810-3A24-173AB43B92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7" y="1104807"/>
            <a:ext cx="6033391" cy="4494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642DA-2BC2-4481-4F53-5609E0D8CCA2}"/>
              </a:ext>
            </a:extLst>
          </p:cNvPr>
          <p:cNvSpPr txBox="1"/>
          <p:nvPr/>
        </p:nvSpPr>
        <p:spPr>
          <a:xfrm>
            <a:off x="6628429" y="1536174"/>
            <a:ext cx="5897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Scoping</a:t>
            </a:r>
          </a:p>
          <a:p>
            <a:endParaRPr lang="en-US" sz="4000" dirty="0"/>
          </a:p>
          <a:p>
            <a:r>
              <a:rPr lang="en-US" sz="4000" dirty="0"/>
              <a:t>New toilet near children’s playground</a:t>
            </a:r>
          </a:p>
          <a:p>
            <a:r>
              <a:rPr lang="en-US" sz="4000" dirty="0"/>
              <a:t>Fully accessible and ambulant toilets</a:t>
            </a:r>
          </a:p>
        </p:txBody>
      </p:sp>
    </p:spTree>
    <p:extLst>
      <p:ext uri="{BB962C8B-B14F-4D97-AF65-F5344CB8AC3E}">
        <p14:creationId xmlns:p14="http://schemas.microsoft.com/office/powerpoint/2010/main" val="274036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8934990-DDDE-7D03-833F-C8FA6E4E7D7C}"/>
              </a:ext>
            </a:extLst>
          </p:cNvPr>
          <p:cNvSpPr txBox="1">
            <a:spLocks/>
          </p:cNvSpPr>
          <p:nvPr/>
        </p:nvSpPr>
        <p:spPr>
          <a:xfrm>
            <a:off x="79468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Mackey Park Canoe Club Ramp</a:t>
            </a:r>
            <a:endParaRPr lang="en-AU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1ED83-F504-1609-E927-AE5A38CC33EE}"/>
              </a:ext>
            </a:extLst>
          </p:cNvPr>
          <p:cNvSpPr txBox="1"/>
          <p:nvPr/>
        </p:nvSpPr>
        <p:spPr>
          <a:xfrm>
            <a:off x="7128344" y="1615031"/>
            <a:ext cx="43892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 Design</a:t>
            </a:r>
          </a:p>
          <a:p>
            <a:endParaRPr lang="en-US" sz="4000" dirty="0"/>
          </a:p>
          <a:p>
            <a:r>
              <a:rPr lang="en-US" sz="4000" dirty="0"/>
              <a:t>Accessible canoe/kayak water access ramp with paths of travel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762DCC-F43A-60F4-D576-D8711C4827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3" y="1218344"/>
            <a:ext cx="6228214" cy="44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8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234C12B-7579-2F14-2BDA-59262D644EC3}"/>
              </a:ext>
            </a:extLst>
          </p:cNvPr>
          <p:cNvSpPr txBox="1">
            <a:spLocks/>
          </p:cNvSpPr>
          <p:nvPr/>
        </p:nvSpPr>
        <p:spPr>
          <a:xfrm>
            <a:off x="79468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Mackey Park Amenities</a:t>
            </a:r>
            <a:endParaRPr lang="en-AU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2FF9AB-BC63-3865-A8AE-F3DBB533D1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2" y="1101021"/>
            <a:ext cx="7039342" cy="4404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5A90B-D64A-A485-04EF-6297A3E26F7C}"/>
              </a:ext>
            </a:extLst>
          </p:cNvPr>
          <p:cNvSpPr txBox="1"/>
          <p:nvPr/>
        </p:nvSpPr>
        <p:spPr>
          <a:xfrm>
            <a:off x="7483876" y="949968"/>
            <a:ext cx="46286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Scoping</a:t>
            </a:r>
          </a:p>
          <a:p>
            <a:endParaRPr lang="en-US" sz="1000" dirty="0"/>
          </a:p>
          <a:p>
            <a:r>
              <a:rPr lang="en-US" sz="4000" dirty="0"/>
              <a:t>Replace existing amenities with a new facility to invite entry from Carrington Road as per Draft Master Plan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50209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9FD99-604A-46A9-8DE7-0639860A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51" y="386237"/>
            <a:ext cx="11364297" cy="1054442"/>
          </a:xfrm>
        </p:spPr>
        <p:txBody>
          <a:bodyPr/>
          <a:lstStyle/>
          <a:p>
            <a:r>
              <a:rPr lang="en-US" dirty="0"/>
              <a:t>Agenda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986E3-7DCE-C66A-F67F-145D4FBCD85A}"/>
              </a:ext>
            </a:extLst>
          </p:cNvPr>
          <p:cNvSpPr txBox="1"/>
          <p:nvPr/>
        </p:nvSpPr>
        <p:spPr>
          <a:xfrm>
            <a:off x="531223" y="2232485"/>
            <a:ext cx="8656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Recently Completed Projects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Projects in Construction / Design / Scoping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PAMP Update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Projects for Discussion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72593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9FD99-604A-46A9-8DE7-0639860A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83" y="492769"/>
            <a:ext cx="11364297" cy="3268741"/>
          </a:xfrm>
        </p:spPr>
        <p:txBody>
          <a:bodyPr/>
          <a:lstStyle/>
          <a:p>
            <a:r>
              <a:rPr lang="en-US" dirty="0"/>
              <a:t>Projects for Discussion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0019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DFC5EBC-4E93-DBD9-EAD1-84BAB6BA6705}"/>
              </a:ext>
            </a:extLst>
          </p:cNvPr>
          <p:cNvSpPr txBox="1">
            <a:spLocks/>
          </p:cNvSpPr>
          <p:nvPr/>
        </p:nvSpPr>
        <p:spPr>
          <a:xfrm>
            <a:off x="209190" y="367381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 err="1"/>
              <a:t>Thirning</a:t>
            </a:r>
            <a:r>
              <a:rPr lang="en-US" sz="5400" dirty="0"/>
              <a:t> Villa &amp; </a:t>
            </a:r>
            <a:r>
              <a:rPr lang="en-US" sz="5400" dirty="0" err="1"/>
              <a:t>Pratten</a:t>
            </a:r>
            <a:r>
              <a:rPr lang="en-US" sz="5400" dirty="0"/>
              <a:t> Park Renewal Works</a:t>
            </a:r>
            <a:endParaRPr lang="en-AU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51CDB-EE3A-C4C1-B3C2-67B4C4E23A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5" y="2026905"/>
            <a:ext cx="4826080" cy="3646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8C8BA-CE5E-D662-43A9-6337CEA75C1D}"/>
              </a:ext>
            </a:extLst>
          </p:cNvPr>
          <p:cNvSpPr txBox="1"/>
          <p:nvPr/>
        </p:nvSpPr>
        <p:spPr>
          <a:xfrm>
            <a:off x="5834743" y="2026905"/>
            <a:ext cx="519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FY24/25 $65K</a:t>
            </a:r>
          </a:p>
          <a:p>
            <a:r>
              <a:rPr lang="en-US" sz="3200" dirty="0"/>
              <a:t>FY25/26 $500K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593894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290D1E-7911-2053-6D47-056E085E54BE}"/>
              </a:ext>
            </a:extLst>
          </p:cNvPr>
          <p:cNvSpPr txBox="1"/>
          <p:nvPr/>
        </p:nvSpPr>
        <p:spPr>
          <a:xfrm>
            <a:off x="6588469" y="2038950"/>
            <a:ext cx="5897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Amenities Block A FY23/24 $40K, FY24/25 $330K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General Renewal Works</a:t>
            </a:r>
          </a:p>
          <a:p>
            <a:r>
              <a:rPr lang="en-US" sz="3200" dirty="0">
                <a:solidFill>
                  <a:schemeClr val="bg1"/>
                </a:solidFill>
              </a:rPr>
              <a:t>FY23/24 $30K, FY24/25 $170K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C24739-7B9A-BD17-5236-830BB7FC5CC8}"/>
              </a:ext>
            </a:extLst>
          </p:cNvPr>
          <p:cNvSpPr txBox="1">
            <a:spLocks/>
          </p:cNvSpPr>
          <p:nvPr/>
        </p:nvSpPr>
        <p:spPr>
          <a:xfrm>
            <a:off x="209190" y="367381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Blackmore Park Renewal Works</a:t>
            </a:r>
            <a:endParaRPr lang="en-AU" sz="5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02893-ABF5-D6B4-C138-8B6BB69362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5" y="1438275"/>
            <a:ext cx="6144240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3FA5206-64C0-DC25-F36E-767E92EECAE4}"/>
              </a:ext>
            </a:extLst>
          </p:cNvPr>
          <p:cNvSpPr txBox="1">
            <a:spLocks/>
          </p:cNvSpPr>
          <p:nvPr/>
        </p:nvSpPr>
        <p:spPr>
          <a:xfrm>
            <a:off x="209190" y="228424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4000" dirty="0"/>
              <a:t>Hoskins Park Toilet Renewal</a:t>
            </a:r>
            <a:endParaRPr lang="en-AU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D6D39-CB00-C0E1-9869-21FBF9DCB8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9" y="1027610"/>
            <a:ext cx="6178863" cy="4585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2AE28-9A82-5E1C-EE7E-4A17FD2488FC}"/>
              </a:ext>
            </a:extLst>
          </p:cNvPr>
          <p:cNvSpPr txBox="1"/>
          <p:nvPr/>
        </p:nvSpPr>
        <p:spPr>
          <a:xfrm>
            <a:off x="6879588" y="2283655"/>
            <a:ext cx="519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FY24/25 $100K</a:t>
            </a:r>
          </a:p>
        </p:txBody>
      </p:sp>
    </p:spTree>
    <p:extLst>
      <p:ext uri="{BB962C8B-B14F-4D97-AF65-F5344CB8AC3E}">
        <p14:creationId xmlns:p14="http://schemas.microsoft.com/office/powerpoint/2010/main" val="1547348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9FD99-604A-46A9-8DE7-0639860A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51" y="588563"/>
            <a:ext cx="11364297" cy="3268741"/>
          </a:xfrm>
        </p:spPr>
        <p:txBody>
          <a:bodyPr/>
          <a:lstStyle/>
          <a:p>
            <a:r>
              <a:rPr lang="en-US" dirty="0"/>
              <a:t>PAMP Update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8C6D6-558B-7B8C-4A2E-8A930CB418DA}"/>
              </a:ext>
            </a:extLst>
          </p:cNvPr>
          <p:cNvSpPr txBox="1"/>
          <p:nvPr/>
        </p:nvSpPr>
        <p:spPr>
          <a:xfrm>
            <a:off x="413851" y="2076635"/>
            <a:ext cx="74646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latin typeface="Poppins Medium"/>
                <a:cs typeface="Poppins Medium"/>
              </a:rPr>
              <a:t>$8m total budget over 4 years</a:t>
            </a:r>
            <a:endParaRPr lang="en-AU" sz="2400" dirty="0"/>
          </a:p>
          <a:p>
            <a:endParaRPr lang="en-AU" sz="2400" dirty="0"/>
          </a:p>
          <a:p>
            <a:r>
              <a:rPr lang="en-AU" sz="2400" dirty="0">
                <a:latin typeface="Poppins Medium"/>
                <a:cs typeface="Poppins Medium"/>
              </a:rPr>
              <a:t>$2m budget this financial year split:</a:t>
            </a:r>
          </a:p>
          <a:p>
            <a:r>
              <a:rPr lang="en-AU" sz="2400" dirty="0">
                <a:latin typeface="Poppins Medium"/>
                <a:cs typeface="Poppins Medium"/>
              </a:rPr>
              <a:t>	- $1m on kerb ramps</a:t>
            </a:r>
          </a:p>
          <a:p>
            <a:r>
              <a:rPr lang="en-AU" sz="2400" dirty="0">
                <a:latin typeface="Poppins Medium"/>
                <a:cs typeface="Poppins Medium"/>
              </a:rPr>
              <a:t>	- $1m on raised pedestrian crossings</a:t>
            </a:r>
          </a:p>
          <a:p>
            <a:endParaRPr lang="en-AU" sz="2400" dirty="0"/>
          </a:p>
          <a:p>
            <a:r>
              <a:rPr lang="en-AU" sz="2400" dirty="0">
                <a:latin typeface="Poppins Medium"/>
                <a:cs typeface="Poppins Medium"/>
              </a:rPr>
              <a:t>Completed 100 Kerb Ramps and 5 Raised Pedestrian crossings to date</a:t>
            </a:r>
          </a:p>
        </p:txBody>
      </p:sp>
    </p:spTree>
    <p:extLst>
      <p:ext uri="{BB962C8B-B14F-4D97-AF65-F5344CB8AC3E}">
        <p14:creationId xmlns:p14="http://schemas.microsoft.com/office/powerpoint/2010/main" val="241950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FDFF2-70BB-9F40-A557-DBF62054AA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9" y="903057"/>
            <a:ext cx="5896831" cy="4805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A1B34-6BA6-AFD1-C3AF-B3DC9DD7A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59" y="903056"/>
            <a:ext cx="5340222" cy="480591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F73AC30-A157-82BC-1B68-5C0CB93103E1}"/>
              </a:ext>
            </a:extLst>
          </p:cNvPr>
          <p:cNvSpPr txBox="1">
            <a:spLocks/>
          </p:cNvSpPr>
          <p:nvPr/>
        </p:nvSpPr>
        <p:spPr>
          <a:xfrm>
            <a:off x="209190" y="228424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4000" dirty="0"/>
              <a:t>Church Street, Croydon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935565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B7BF7-3243-CB5C-3C0C-F12CBC67CA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2" y="923107"/>
            <a:ext cx="5297104" cy="467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1C12C-E195-018B-DB65-6986EBC0B9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6" y="910070"/>
            <a:ext cx="5151311" cy="468954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BB9119F-86EA-66F5-BB58-EBB8BFDE6166}"/>
              </a:ext>
            </a:extLst>
          </p:cNvPr>
          <p:cNvSpPr txBox="1">
            <a:spLocks/>
          </p:cNvSpPr>
          <p:nvPr/>
        </p:nvSpPr>
        <p:spPr>
          <a:xfrm>
            <a:off x="209190" y="228424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4000" dirty="0" err="1"/>
              <a:t>Cnr</a:t>
            </a:r>
            <a:r>
              <a:rPr lang="en-US" sz="4000" dirty="0"/>
              <a:t> Northumberland Ave and Albany Rd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866338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49336D6-7A07-6236-9C3C-81CFDBD4D960}"/>
              </a:ext>
            </a:extLst>
          </p:cNvPr>
          <p:cNvSpPr txBox="1">
            <a:spLocks/>
          </p:cNvSpPr>
          <p:nvPr/>
        </p:nvSpPr>
        <p:spPr>
          <a:xfrm>
            <a:off x="209190" y="175793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Collins and Trafalgar Street, Annandale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C6104-83C7-70F9-1112-F5F833386EFA}"/>
              </a:ext>
            </a:extLst>
          </p:cNvPr>
          <p:cNvSpPr txBox="1"/>
          <p:nvPr/>
        </p:nvSpPr>
        <p:spPr>
          <a:xfrm>
            <a:off x="6628429" y="1855432"/>
            <a:ext cx="5092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BB86E-BF3C-9C84-431E-AEF935B19C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64" y="1015612"/>
            <a:ext cx="7582275" cy="5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24739-7B9A-BD17-5236-830BB7FC5CC8}"/>
              </a:ext>
            </a:extLst>
          </p:cNvPr>
          <p:cNvSpPr txBox="1">
            <a:spLocks/>
          </p:cNvSpPr>
          <p:nvPr/>
        </p:nvSpPr>
        <p:spPr>
          <a:xfrm>
            <a:off x="209190" y="367381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 err="1">
                <a:solidFill>
                  <a:schemeClr val="bg1"/>
                </a:solidFill>
              </a:rPr>
              <a:t>Toothill</a:t>
            </a:r>
            <a:r>
              <a:rPr lang="en-US" sz="5400" dirty="0">
                <a:solidFill>
                  <a:schemeClr val="bg1"/>
                </a:solidFill>
              </a:rPr>
              <a:t> Street, </a:t>
            </a:r>
            <a:r>
              <a:rPr lang="en-US" sz="5400" dirty="0" err="1">
                <a:solidFill>
                  <a:schemeClr val="bg1"/>
                </a:solidFill>
              </a:rPr>
              <a:t>Lewisham</a:t>
            </a:r>
            <a:endParaRPr lang="en-AU" sz="5400" dirty="0">
              <a:solidFill>
                <a:schemeClr val="bg1"/>
              </a:solidFill>
            </a:endParaRPr>
          </a:p>
        </p:txBody>
      </p:sp>
      <p:pic>
        <p:nvPicPr>
          <p:cNvPr id="1026" name="Picture 11">
            <a:extLst>
              <a:ext uri="{FF2B5EF4-FFF2-40B4-BE49-F238E27FC236}">
                <a16:creationId xmlns:a16="http://schemas.microsoft.com/office/drawing/2014/main" id="{FFF4EDFF-014E-7197-94A2-B5E8AAA7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38" y="1218875"/>
            <a:ext cx="7210696" cy="540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8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9FD99-604A-46A9-8DE7-0639860A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51" y="542992"/>
            <a:ext cx="11364297" cy="1054442"/>
          </a:xfrm>
        </p:spPr>
        <p:txBody>
          <a:bodyPr/>
          <a:lstStyle/>
          <a:p>
            <a:r>
              <a:rPr lang="en-US" dirty="0"/>
              <a:t>Recently Completed Projects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72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49336D6-7A07-6236-9C3C-81CFDBD4D960}"/>
              </a:ext>
            </a:extLst>
          </p:cNvPr>
          <p:cNvSpPr txBox="1">
            <a:spLocks/>
          </p:cNvSpPr>
          <p:nvPr/>
        </p:nvSpPr>
        <p:spPr>
          <a:xfrm>
            <a:off x="209190" y="175793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Tom Foster – Newtown </a:t>
            </a:r>
            <a:r>
              <a:rPr lang="en-US" sz="5400" dirty="0" err="1">
                <a:solidFill>
                  <a:schemeClr val="bg1"/>
                </a:solidFill>
              </a:rPr>
              <a:t>Neighbourhood</a:t>
            </a:r>
            <a:r>
              <a:rPr lang="en-US" sz="5400" dirty="0">
                <a:solidFill>
                  <a:schemeClr val="bg1"/>
                </a:solidFill>
              </a:rPr>
              <a:t> Centre</a:t>
            </a:r>
            <a:endParaRPr lang="en-AU" sz="5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0B186-FD7C-CD35-829E-544BCAAAF3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7" y="1961964"/>
            <a:ext cx="5888319" cy="3686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0C6104-83C7-70F9-1112-F5F833386EFA}"/>
              </a:ext>
            </a:extLst>
          </p:cNvPr>
          <p:cNvSpPr txBox="1"/>
          <p:nvPr/>
        </p:nvSpPr>
        <p:spPr>
          <a:xfrm>
            <a:off x="6211566" y="3051349"/>
            <a:ext cx="5897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New access ramp and entry</a:t>
            </a:r>
          </a:p>
          <a:p>
            <a:r>
              <a:rPr lang="en-US" sz="4000" dirty="0">
                <a:solidFill>
                  <a:schemeClr val="bg2"/>
                </a:solidFill>
              </a:rPr>
              <a:t>New fully accessible toilet</a:t>
            </a:r>
          </a:p>
          <a:p>
            <a:r>
              <a:rPr lang="en-US" sz="4000" dirty="0">
                <a:solidFill>
                  <a:schemeClr val="bg2"/>
                </a:solidFill>
              </a:rPr>
              <a:t>Ambulant toilets</a:t>
            </a:r>
            <a:endParaRPr lang="en-AU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2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A4B34FC-4C55-DC7C-0171-FFFEA50E77C8}"/>
              </a:ext>
            </a:extLst>
          </p:cNvPr>
          <p:cNvSpPr txBox="1">
            <a:spLocks/>
          </p:cNvSpPr>
          <p:nvPr/>
        </p:nvSpPr>
        <p:spPr>
          <a:xfrm>
            <a:off x="79468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Summer Hill Sustainability Hub</a:t>
            </a:r>
            <a:endParaRPr lang="en-AU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558A6-99F5-CFD4-266E-D1C1B2EB37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7" y="1117873"/>
            <a:ext cx="6924810" cy="44807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4A1DE-2D49-079E-3FA6-844538006509}"/>
              </a:ext>
            </a:extLst>
          </p:cNvPr>
          <p:cNvSpPr txBox="1"/>
          <p:nvPr/>
        </p:nvSpPr>
        <p:spPr>
          <a:xfrm>
            <a:off x="7515671" y="1773202"/>
            <a:ext cx="41241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New accessible toilet</a:t>
            </a:r>
          </a:p>
          <a:p>
            <a:r>
              <a:rPr lang="en-US" sz="4000" dirty="0"/>
              <a:t>Accessible parking spaces and paths of travel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23369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FD9D2C-4CBF-0A65-71D2-DB3BC6405D89}"/>
              </a:ext>
            </a:extLst>
          </p:cNvPr>
          <p:cNvSpPr txBox="1">
            <a:spLocks/>
          </p:cNvSpPr>
          <p:nvPr/>
        </p:nvSpPr>
        <p:spPr>
          <a:xfrm>
            <a:off x="79468" y="115213"/>
            <a:ext cx="11773620" cy="880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Lewis Herman Reserve</a:t>
            </a:r>
            <a:endParaRPr lang="en-AU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03166-29EA-98C9-B005-E9B706D8F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3" y="1500428"/>
            <a:ext cx="6819048" cy="3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8CCF2-5522-750A-A6F0-B4588033BAF4}"/>
              </a:ext>
            </a:extLst>
          </p:cNvPr>
          <p:cNvSpPr txBox="1"/>
          <p:nvPr/>
        </p:nvSpPr>
        <p:spPr>
          <a:xfrm>
            <a:off x="7564657" y="1228396"/>
            <a:ext cx="41241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New accessible park including inclusive play spaces, nature play, park facilities, pathways and landscaping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45370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11E2BF2-736C-A0CE-3646-6D4D4F8D98F1}"/>
              </a:ext>
            </a:extLst>
          </p:cNvPr>
          <p:cNvSpPr txBox="1">
            <a:spLocks/>
          </p:cNvSpPr>
          <p:nvPr/>
        </p:nvSpPr>
        <p:spPr>
          <a:xfrm>
            <a:off x="64153" y="91818"/>
            <a:ext cx="11773620" cy="1679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kern="1200">
                <a:solidFill>
                  <a:schemeClr val="tx1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 sz="5400" dirty="0"/>
              <a:t>Marrickville and St Peters Town Halls</a:t>
            </a:r>
            <a:endParaRPr lang="en-AU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CB628-9F97-FE9B-2B3E-DDC4D837BD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" y="1686758"/>
            <a:ext cx="5007886" cy="3974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290D1E-7911-2053-6D47-056E085E54BE}"/>
              </a:ext>
            </a:extLst>
          </p:cNvPr>
          <p:cNvSpPr txBox="1"/>
          <p:nvPr/>
        </p:nvSpPr>
        <p:spPr>
          <a:xfrm>
            <a:off x="5485938" y="2767280"/>
            <a:ext cx="589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New main entry access ramp at St Peters Town Hall</a:t>
            </a:r>
          </a:p>
        </p:txBody>
      </p:sp>
    </p:spTree>
    <p:extLst>
      <p:ext uri="{BB962C8B-B14F-4D97-AF65-F5344CB8AC3E}">
        <p14:creationId xmlns:p14="http://schemas.microsoft.com/office/powerpoint/2010/main" val="1812140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1FC2DF-0769-42E5-B44C-E3A470D2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90" y="175793"/>
            <a:ext cx="11773620" cy="1679639"/>
          </a:xfrm>
        </p:spPr>
        <p:txBody>
          <a:bodyPr/>
          <a:lstStyle/>
          <a:p>
            <a:r>
              <a:rPr lang="en-US" sz="5400" dirty="0">
                <a:solidFill>
                  <a:schemeClr val="bg2"/>
                </a:solidFill>
              </a:rPr>
              <a:t>Camperdown Memorial Rest Park New Public Toilet</a:t>
            </a:r>
            <a:endParaRPr lang="en-AU" sz="5400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6E0E5-CC9B-9FB5-C22F-C3458498CE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7" y="1966371"/>
            <a:ext cx="5518752" cy="3493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7A24B9-AAE0-E1DC-0DD9-5B6DE4F97A81}"/>
              </a:ext>
            </a:extLst>
          </p:cNvPr>
          <p:cNvSpPr txBox="1"/>
          <p:nvPr/>
        </p:nvSpPr>
        <p:spPr>
          <a:xfrm>
            <a:off x="6211566" y="3051349"/>
            <a:ext cx="589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New fully accessible toilet</a:t>
            </a:r>
          </a:p>
          <a:p>
            <a:r>
              <a:rPr lang="en-US" sz="4000" dirty="0">
                <a:solidFill>
                  <a:schemeClr val="bg2"/>
                </a:solidFill>
              </a:rPr>
              <a:t>2x ambulant toilets</a:t>
            </a:r>
            <a:endParaRPr lang="en-AU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2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9FD99-604A-46A9-8DE7-0639860A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65" y="484060"/>
            <a:ext cx="11364297" cy="3268741"/>
          </a:xfrm>
        </p:spPr>
        <p:txBody>
          <a:bodyPr/>
          <a:lstStyle/>
          <a:p>
            <a:r>
              <a:rPr lang="en-US" dirty="0"/>
              <a:t>Projects In Construction, Design or Scoping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7470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2B996"/>
      </a:accent1>
      <a:accent2>
        <a:srgbClr val="FF4149"/>
      </a:accent2>
      <a:accent3>
        <a:srgbClr val="FCA6BD"/>
      </a:accent3>
      <a:accent4>
        <a:srgbClr val="095D4C"/>
      </a:accent4>
      <a:accent5>
        <a:srgbClr val="1156F6"/>
      </a:accent5>
      <a:accent6>
        <a:srgbClr val="66C4AE"/>
      </a:accent6>
      <a:hlink>
        <a:srgbClr val="FF613D"/>
      </a:hlink>
      <a:folHlink>
        <a:srgbClr val="9832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2dbecb4-1e58-408c-a8dc-80e2646a4080">UWF2DM6ZDUWT-181546708-7</_dlc_DocId>
    <_dlc_DocIdUrl xmlns="92dbecb4-1e58-408c-a8dc-80e2646a4080">
      <Url>https://innerwest.sharepoint.com/sites/intranet/howwework/communications/_layouts/15/DocIdRedir.aspx?ID=UWF2DM6ZDUWT-181546708-7</Url>
      <Description>UWF2DM6ZDUWT-181546708-7</Description>
    </_dlc_DocIdUrl>
    <SharedWithUsers xmlns="baad2d26-9dca-403a-8544-a95492c5cb85">
      <UserInfo>
        <DisplayName>Marea Getsios</DisplayName>
        <AccountId>3066</AccountId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2F1F6BAC6FE4BBAF13E8F72484088" ma:contentTypeVersion="12" ma:contentTypeDescription="Create a new document." ma:contentTypeScope="" ma:versionID="e86c7585aae222079c1edce988a0729c">
  <xsd:schema xmlns:xsd="http://www.w3.org/2001/XMLSchema" xmlns:xs="http://www.w3.org/2001/XMLSchema" xmlns:p="http://schemas.microsoft.com/office/2006/metadata/properties" xmlns:ns2="92dbecb4-1e58-408c-a8dc-80e2646a4080" xmlns:ns3="6d374144-df41-4607-8fd8-88a24ba430f7" xmlns:ns4="baad2d26-9dca-403a-8544-a95492c5cb85" targetNamespace="http://schemas.microsoft.com/office/2006/metadata/properties" ma:root="true" ma:fieldsID="05987b4a9adc59cd53e4ced8219966b5" ns2:_="" ns3:_="" ns4:_="">
    <xsd:import namespace="92dbecb4-1e58-408c-a8dc-80e2646a4080"/>
    <xsd:import namespace="6d374144-df41-4607-8fd8-88a24ba430f7"/>
    <xsd:import namespace="baad2d26-9dca-403a-8544-a95492c5cb8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becb4-1e58-408c-a8dc-80e2646a408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74144-df41-4607-8fd8-88a24ba43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d2d26-9dca-403a-8544-a95492c5cb8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150103-B890-4097-BF1D-F2BB03D8403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6907D10-3B81-49D2-AA5D-A75675A420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F3553D-74CD-4B62-BD48-F4DE3D320A7D}">
  <ds:schemaRefs>
    <ds:schemaRef ds:uri="6d374144-df41-4607-8fd8-88a24ba430f7"/>
    <ds:schemaRef ds:uri="92dbecb4-1e58-408c-a8dc-80e2646a4080"/>
    <ds:schemaRef ds:uri="baad2d26-9dca-403a-8544-a95492c5cb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9D542A7-A673-4FAD-9B39-6C9BFA8B8307}">
  <ds:schemaRefs>
    <ds:schemaRef ds:uri="6d374144-df41-4607-8fd8-88a24ba430f7"/>
    <ds:schemaRef ds:uri="92dbecb4-1e58-408c-a8dc-80e2646a4080"/>
    <ds:schemaRef ds:uri="baad2d26-9dca-403a-8544-a95492c5cb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401</Words>
  <Application>Microsoft Office PowerPoint</Application>
  <PresentationFormat>Widescreen</PresentationFormat>
  <Paragraphs>95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Poppins</vt:lpstr>
      <vt:lpstr>Poppins </vt:lpstr>
      <vt:lpstr>Poppins Medium</vt:lpstr>
      <vt:lpstr>Office Theme</vt:lpstr>
      <vt:lpstr>Capital Works    Projects Update</vt:lpstr>
      <vt:lpstr>Agenda</vt:lpstr>
      <vt:lpstr>Recently Completed Projects</vt:lpstr>
      <vt:lpstr>PowerPoint Presentation</vt:lpstr>
      <vt:lpstr>PowerPoint Presentation</vt:lpstr>
      <vt:lpstr>PowerPoint Presentation</vt:lpstr>
      <vt:lpstr>PowerPoint Presentation</vt:lpstr>
      <vt:lpstr>Camperdown Memorial Rest Park New Public Toilet</vt:lpstr>
      <vt:lpstr>Projects In Construction, Design or Scoping</vt:lpstr>
      <vt:lpstr>PowerPoint Presentation</vt:lpstr>
      <vt:lpstr>PowerPoint Presentation</vt:lpstr>
      <vt:lpstr>HJ Mahoney Memorial Reserve Amenities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 for Discussion</vt:lpstr>
      <vt:lpstr>PowerPoint Presentation</vt:lpstr>
      <vt:lpstr>PowerPoint Presentation</vt:lpstr>
      <vt:lpstr>PowerPoint Presentation</vt:lpstr>
      <vt:lpstr>PAMP Update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Eden Barros</dc:creator>
  <cp:lastModifiedBy>Maxx Dunn</cp:lastModifiedBy>
  <cp:revision>4</cp:revision>
  <dcterms:created xsi:type="dcterms:W3CDTF">2019-12-12T06:19:32Z</dcterms:created>
  <dcterms:modified xsi:type="dcterms:W3CDTF">2026-06-08T23:55:22Z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0x010100E602F1F6BAC6FE4BBAF13E8F72484088</vt:lpwstr>
  </property>
  <property fmtid="{D5CDD505-2E9C-101B-9397-08002B2CF9AE}" pid="3" name="_dlc_DocIdItemGuid">
    <vt:lpwstr>500d5ae2-173b-4dbc-b16b-e1efb699cefb</vt:lpwstr>
  </property>
</Properties>
</file>